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44" r:id="rId1"/>
  </p:sldMasterIdLst>
  <p:notesMasterIdLst>
    <p:notesMasterId r:id="rId28"/>
  </p:notesMasterIdLst>
  <p:handoutMasterIdLst>
    <p:handoutMasterId r:id="rId29"/>
  </p:handoutMasterIdLst>
  <p:sldIdLst>
    <p:sldId id="347" r:id="rId2"/>
    <p:sldId id="348" r:id="rId3"/>
    <p:sldId id="271" r:id="rId4"/>
    <p:sldId id="316" r:id="rId5"/>
    <p:sldId id="317" r:id="rId6"/>
    <p:sldId id="318" r:id="rId7"/>
    <p:sldId id="321" r:id="rId8"/>
    <p:sldId id="322" r:id="rId9"/>
    <p:sldId id="323" r:id="rId10"/>
    <p:sldId id="324" r:id="rId11"/>
    <p:sldId id="325" r:id="rId12"/>
    <p:sldId id="345" r:id="rId13"/>
    <p:sldId id="326" r:id="rId14"/>
    <p:sldId id="327" r:id="rId15"/>
    <p:sldId id="332" r:id="rId16"/>
    <p:sldId id="331" r:id="rId17"/>
    <p:sldId id="333" r:id="rId18"/>
    <p:sldId id="334" r:id="rId19"/>
    <p:sldId id="335" r:id="rId20"/>
    <p:sldId id="336" r:id="rId21"/>
    <p:sldId id="337" r:id="rId22"/>
    <p:sldId id="341" r:id="rId23"/>
    <p:sldId id="340" r:id="rId24"/>
    <p:sldId id="343" r:id="rId25"/>
    <p:sldId id="344" r:id="rId26"/>
    <p:sldId id="349" r:id="rId2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51BD"/>
    <a:srgbClr val="0099CC"/>
    <a:srgbClr val="0065A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65" autoAdjust="0"/>
    <p:restoredTop sz="89681" autoAdjust="0"/>
  </p:normalViewPr>
  <p:slideViewPr>
    <p:cSldViewPr>
      <p:cViewPr>
        <p:scale>
          <a:sx n="100" d="100"/>
          <a:sy n="100" d="100"/>
        </p:scale>
        <p:origin x="-38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2040"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7E66D6-321F-456A-B853-38C8F35FA71C}" type="doc">
      <dgm:prSet loTypeId="urn:microsoft.com/office/officeart/2005/8/layout/hList1" loCatId="list" qsTypeId="urn:microsoft.com/office/officeart/2005/8/quickstyle/3d2" qsCatId="3D" csTypeId="urn:microsoft.com/office/officeart/2005/8/colors/accent1_2#1" csCatId="accent1" phldr="1"/>
      <dgm:spPr/>
      <dgm:t>
        <a:bodyPr/>
        <a:lstStyle/>
        <a:p>
          <a:endParaRPr lang="en-US"/>
        </a:p>
      </dgm:t>
    </dgm:pt>
    <dgm:pt modelId="{F65EA64F-B2C5-47A4-9B49-13A6F408144A}">
      <dgm:prSet phldrT="[Text]"/>
      <dgm:spPr>
        <a:solidFill>
          <a:srgbClr val="0065A4"/>
        </a:solidFill>
      </dgm:spPr>
      <dgm:t>
        <a:bodyPr/>
        <a:lstStyle/>
        <a:p>
          <a:r>
            <a:rPr lang="en-US" dirty="0" smtClean="0"/>
            <a:t>Create an Account</a:t>
          </a:r>
          <a:endParaRPr lang="en-US" dirty="0"/>
        </a:p>
      </dgm:t>
    </dgm:pt>
    <dgm:pt modelId="{7B73C59D-6B00-494E-9794-9ED0C0E1A01C}" type="parTrans" cxnId="{899089D8-C2ED-4764-8E5E-114402A25B06}">
      <dgm:prSet/>
      <dgm:spPr/>
      <dgm:t>
        <a:bodyPr/>
        <a:lstStyle/>
        <a:p>
          <a:endParaRPr lang="en-US"/>
        </a:p>
      </dgm:t>
    </dgm:pt>
    <dgm:pt modelId="{67AD7CD9-293B-4F22-B4F3-48B567D0FDC7}" type="sibTrans" cxnId="{899089D8-C2ED-4764-8E5E-114402A25B06}">
      <dgm:prSet/>
      <dgm:spPr/>
      <dgm:t>
        <a:bodyPr/>
        <a:lstStyle/>
        <a:p>
          <a:endParaRPr lang="en-US"/>
        </a:p>
      </dgm:t>
    </dgm:pt>
    <dgm:pt modelId="{016A2A91-E84D-46FE-95CE-F19F6B86BC95}">
      <dgm:prSet phldrT="[Text]"/>
      <dgm:spPr/>
      <dgm:t>
        <a:bodyPr/>
        <a:lstStyle/>
        <a:p>
          <a:r>
            <a:rPr lang="en-US" dirty="0" smtClean="0"/>
            <a:t>Build and store up to five distinct resumes.</a:t>
          </a:r>
          <a:endParaRPr lang="en-US" dirty="0"/>
        </a:p>
      </dgm:t>
    </dgm:pt>
    <dgm:pt modelId="{0DDC9B3C-02AA-4543-94F5-C747D986637F}" type="parTrans" cxnId="{FD908363-AE96-41D6-84A8-D3DFED374D04}">
      <dgm:prSet/>
      <dgm:spPr/>
      <dgm:t>
        <a:bodyPr/>
        <a:lstStyle/>
        <a:p>
          <a:endParaRPr lang="en-US"/>
        </a:p>
      </dgm:t>
    </dgm:pt>
    <dgm:pt modelId="{9EFB3455-00E8-42D8-BBF5-7E1C13183C5F}" type="sibTrans" cxnId="{FD908363-AE96-41D6-84A8-D3DFED374D04}">
      <dgm:prSet/>
      <dgm:spPr/>
      <dgm:t>
        <a:bodyPr/>
        <a:lstStyle/>
        <a:p>
          <a:endParaRPr lang="en-US"/>
        </a:p>
      </dgm:t>
    </dgm:pt>
    <dgm:pt modelId="{B5241D42-365F-4AF4-BDD7-C38C517C50E0}">
      <dgm:prSet phldrT="[Text]"/>
      <dgm:spPr>
        <a:solidFill>
          <a:srgbClr val="0065A4"/>
        </a:solidFill>
      </dgm:spPr>
      <dgm:t>
        <a:bodyPr/>
        <a:lstStyle/>
        <a:p>
          <a:r>
            <a:rPr lang="en-US" dirty="0" smtClean="0"/>
            <a:t>Look for a Job</a:t>
          </a:r>
          <a:endParaRPr lang="en-US" dirty="0"/>
        </a:p>
      </dgm:t>
    </dgm:pt>
    <dgm:pt modelId="{D9CD9BA0-3D2D-402C-BCAF-9A1BD228B483}" type="parTrans" cxnId="{98693092-DEFD-41A0-97C6-4C950518B600}">
      <dgm:prSet/>
      <dgm:spPr/>
      <dgm:t>
        <a:bodyPr/>
        <a:lstStyle/>
        <a:p>
          <a:endParaRPr lang="en-US"/>
        </a:p>
      </dgm:t>
    </dgm:pt>
    <dgm:pt modelId="{EA8E75E0-4592-4718-BEED-DA9D095D2D46}" type="sibTrans" cxnId="{98693092-DEFD-41A0-97C6-4C950518B600}">
      <dgm:prSet/>
      <dgm:spPr/>
      <dgm:t>
        <a:bodyPr/>
        <a:lstStyle/>
        <a:p>
          <a:endParaRPr lang="en-US"/>
        </a:p>
      </dgm:t>
    </dgm:pt>
    <dgm:pt modelId="{F82A0ECD-BAB5-4674-895E-70DB0B9EECE2}">
      <dgm:prSet phldrT="[Text]"/>
      <dgm:spPr/>
      <dgm:t>
        <a:bodyPr/>
        <a:lstStyle/>
        <a:p>
          <a:r>
            <a:rPr lang="en-US" dirty="0" smtClean="0"/>
            <a:t>Search by Agency, Occupation, Grade, Location, etc.</a:t>
          </a:r>
          <a:endParaRPr lang="en-US" dirty="0"/>
        </a:p>
      </dgm:t>
    </dgm:pt>
    <dgm:pt modelId="{6776936F-1948-46AF-A141-7CA0CA1FBF8C}" type="parTrans" cxnId="{5877D559-9EE7-4268-AF92-7329A3216530}">
      <dgm:prSet/>
      <dgm:spPr/>
      <dgm:t>
        <a:bodyPr/>
        <a:lstStyle/>
        <a:p>
          <a:endParaRPr lang="en-US"/>
        </a:p>
      </dgm:t>
    </dgm:pt>
    <dgm:pt modelId="{412AA2E2-3CB8-4A62-81F6-806E9BD23DBE}" type="sibTrans" cxnId="{5877D559-9EE7-4268-AF92-7329A3216530}">
      <dgm:prSet/>
      <dgm:spPr/>
      <dgm:t>
        <a:bodyPr/>
        <a:lstStyle/>
        <a:p>
          <a:endParaRPr lang="en-US"/>
        </a:p>
      </dgm:t>
    </dgm:pt>
    <dgm:pt modelId="{0C5B0747-6A35-465C-9513-3FCB9C6D4606}">
      <dgm:prSet phldrT="[Text]"/>
      <dgm:spPr>
        <a:solidFill>
          <a:srgbClr val="0065A4"/>
        </a:solidFill>
      </dgm:spPr>
      <dgm:t>
        <a:bodyPr/>
        <a:lstStyle/>
        <a:p>
          <a:r>
            <a:rPr lang="en-US" dirty="0" smtClean="0"/>
            <a:t>Be Informed</a:t>
          </a:r>
          <a:endParaRPr lang="en-US" dirty="0"/>
        </a:p>
      </dgm:t>
    </dgm:pt>
    <dgm:pt modelId="{6FAE8AC9-DE43-413C-B918-D87FBD338FF2}" type="parTrans" cxnId="{9E82D3A1-8499-46BF-9852-D1AA9F248FB2}">
      <dgm:prSet/>
      <dgm:spPr/>
      <dgm:t>
        <a:bodyPr/>
        <a:lstStyle/>
        <a:p>
          <a:endParaRPr lang="en-US"/>
        </a:p>
      </dgm:t>
    </dgm:pt>
    <dgm:pt modelId="{15082C21-0E51-4FAA-950A-A28BF3074045}" type="sibTrans" cxnId="{9E82D3A1-8499-46BF-9852-D1AA9F248FB2}">
      <dgm:prSet/>
      <dgm:spPr/>
      <dgm:t>
        <a:bodyPr/>
        <a:lstStyle/>
        <a:p>
          <a:endParaRPr lang="en-US"/>
        </a:p>
      </dgm:t>
    </dgm:pt>
    <dgm:pt modelId="{B01BDAD7-EF66-4A40-BF27-AA5E0FCB1ADC}">
      <dgm:prSet phldrT="[Text]"/>
      <dgm:spPr/>
      <dgm:t>
        <a:bodyPr/>
        <a:lstStyle/>
        <a:p>
          <a:r>
            <a:rPr lang="en-US" b="1" dirty="0" smtClean="0"/>
            <a:t>Learn how to use USAJOBS by accessing their tutorials.</a:t>
          </a:r>
          <a:endParaRPr lang="en-US" b="1" dirty="0"/>
        </a:p>
      </dgm:t>
    </dgm:pt>
    <dgm:pt modelId="{536DA1F4-0775-47D2-AF37-43323530F0A8}" type="parTrans" cxnId="{7F01C638-BDCF-44BC-A6D6-69D1BD8DBBE7}">
      <dgm:prSet/>
      <dgm:spPr/>
      <dgm:t>
        <a:bodyPr/>
        <a:lstStyle/>
        <a:p>
          <a:endParaRPr lang="en-US"/>
        </a:p>
      </dgm:t>
    </dgm:pt>
    <dgm:pt modelId="{0EB1486C-E449-4609-9D4A-189776C7A4D4}" type="sibTrans" cxnId="{7F01C638-BDCF-44BC-A6D6-69D1BD8DBBE7}">
      <dgm:prSet/>
      <dgm:spPr/>
      <dgm:t>
        <a:bodyPr/>
        <a:lstStyle/>
        <a:p>
          <a:endParaRPr lang="en-US"/>
        </a:p>
      </dgm:t>
    </dgm:pt>
    <dgm:pt modelId="{40583ECD-10E7-47A3-BE4B-8FDD5A20FAE7}">
      <dgm:prSet/>
      <dgm:spPr/>
      <dgm:t>
        <a:bodyPr/>
        <a:lstStyle/>
        <a:p>
          <a:r>
            <a:rPr lang="en-US" dirty="0" smtClean="0"/>
            <a:t>Create and save job searches to receive automatic notifications.</a:t>
          </a:r>
          <a:endParaRPr lang="en-US" dirty="0"/>
        </a:p>
      </dgm:t>
    </dgm:pt>
    <dgm:pt modelId="{29FFCEDF-D5E7-4C42-9BE0-131474562E93}" type="parTrans" cxnId="{9B905AB8-029F-45C4-AE02-59EDADB1E40B}">
      <dgm:prSet/>
      <dgm:spPr/>
      <dgm:t>
        <a:bodyPr/>
        <a:lstStyle/>
        <a:p>
          <a:endParaRPr lang="en-US"/>
        </a:p>
      </dgm:t>
    </dgm:pt>
    <dgm:pt modelId="{11F038D1-2F8D-4D16-A16F-C29B531842E5}" type="sibTrans" cxnId="{9B905AB8-029F-45C4-AE02-59EDADB1E40B}">
      <dgm:prSet/>
      <dgm:spPr/>
      <dgm:t>
        <a:bodyPr/>
        <a:lstStyle/>
        <a:p>
          <a:endParaRPr lang="en-US"/>
        </a:p>
      </dgm:t>
    </dgm:pt>
    <dgm:pt modelId="{DCAFCA84-A8C0-41E8-8E97-16C06C48F9D9}">
      <dgm:prSet/>
      <dgm:spPr/>
      <dgm:t>
        <a:bodyPr/>
        <a:lstStyle/>
        <a:p>
          <a:r>
            <a:rPr lang="en-US" b="1" dirty="0" smtClean="0"/>
            <a:t>Apply for jobs or save them to review later.</a:t>
          </a:r>
          <a:endParaRPr lang="en-US" b="1" dirty="0"/>
        </a:p>
      </dgm:t>
    </dgm:pt>
    <dgm:pt modelId="{3CEE777E-EDF4-4B05-86C7-6B57C4D46333}" type="parTrans" cxnId="{9B9FC843-E5D2-44CE-A917-DB10C44EB1F2}">
      <dgm:prSet/>
      <dgm:spPr/>
      <dgm:t>
        <a:bodyPr/>
        <a:lstStyle/>
        <a:p>
          <a:endParaRPr lang="en-US"/>
        </a:p>
      </dgm:t>
    </dgm:pt>
    <dgm:pt modelId="{397739B3-551E-4875-8561-94ECE1A0D15B}" type="sibTrans" cxnId="{9B9FC843-E5D2-44CE-A917-DB10C44EB1F2}">
      <dgm:prSet/>
      <dgm:spPr/>
      <dgm:t>
        <a:bodyPr/>
        <a:lstStyle/>
        <a:p>
          <a:endParaRPr lang="en-US"/>
        </a:p>
      </dgm:t>
    </dgm:pt>
    <dgm:pt modelId="{688DC76C-320E-41F9-9F73-01CDAA3226C0}">
      <dgm:prSet/>
      <dgm:spPr/>
      <dgm:t>
        <a:bodyPr/>
        <a:lstStyle/>
        <a:p>
          <a:r>
            <a:rPr lang="en-US" b="1" dirty="0" smtClean="0"/>
            <a:t>Apply to Federal Agencies.</a:t>
          </a:r>
          <a:endParaRPr lang="en-US" b="1" dirty="0"/>
        </a:p>
      </dgm:t>
    </dgm:pt>
    <dgm:pt modelId="{9DE9C7EC-7A68-4787-BB36-1D61AF72ED3A}" type="parTrans" cxnId="{B1F2AFA9-A8A6-4F36-82C4-429D02D8F2DF}">
      <dgm:prSet/>
      <dgm:spPr/>
      <dgm:t>
        <a:bodyPr/>
        <a:lstStyle/>
        <a:p>
          <a:endParaRPr lang="en-US"/>
        </a:p>
      </dgm:t>
    </dgm:pt>
    <dgm:pt modelId="{9FAAD5EF-4482-4F12-A11C-1A1C3A08A0C9}" type="sibTrans" cxnId="{B1F2AFA9-A8A6-4F36-82C4-429D02D8F2DF}">
      <dgm:prSet/>
      <dgm:spPr/>
      <dgm:t>
        <a:bodyPr/>
        <a:lstStyle/>
        <a:p>
          <a:endParaRPr lang="en-US"/>
        </a:p>
      </dgm:t>
    </dgm:pt>
    <dgm:pt modelId="{AE615FCA-E53A-4C36-A067-255B4C5F2B1E}">
      <dgm:prSet/>
      <dgm:spPr/>
      <dgm:t>
        <a:bodyPr/>
        <a:lstStyle/>
        <a:p>
          <a:r>
            <a:rPr lang="en-US" dirty="0" smtClean="0"/>
            <a:t>Learn about the federal hiring process.</a:t>
          </a:r>
          <a:endParaRPr lang="en-US" dirty="0"/>
        </a:p>
      </dgm:t>
    </dgm:pt>
    <dgm:pt modelId="{17341CF5-706D-45F7-90B9-3CE49D3A6004}" type="parTrans" cxnId="{5D7036E9-4E1E-4B5E-823E-0B15374D3A9C}">
      <dgm:prSet/>
      <dgm:spPr/>
      <dgm:t>
        <a:bodyPr/>
        <a:lstStyle/>
        <a:p>
          <a:endParaRPr lang="en-US"/>
        </a:p>
      </dgm:t>
    </dgm:pt>
    <dgm:pt modelId="{4B1C69BC-00CB-4933-9309-ABA9DAB69921}" type="sibTrans" cxnId="{5D7036E9-4E1E-4B5E-823E-0B15374D3A9C}">
      <dgm:prSet/>
      <dgm:spPr/>
      <dgm:t>
        <a:bodyPr/>
        <a:lstStyle/>
        <a:p>
          <a:endParaRPr lang="en-US"/>
        </a:p>
      </dgm:t>
    </dgm:pt>
    <dgm:pt modelId="{30DCB076-8D27-404E-846C-9F3D82D4D748}">
      <dgm:prSet phldrT="[Text]"/>
      <dgm:spPr/>
      <dgm:t>
        <a:bodyPr/>
        <a:lstStyle/>
        <a:p>
          <a:r>
            <a:rPr lang="en-US" dirty="0" smtClean="0"/>
            <a:t>View jobs available to the general public and those available to Federal employees.</a:t>
          </a:r>
          <a:endParaRPr lang="en-US" dirty="0"/>
        </a:p>
      </dgm:t>
    </dgm:pt>
    <dgm:pt modelId="{D14422AF-39E0-4F6C-92FF-475F48EA0277}" type="parTrans" cxnId="{497CEAB7-D0D3-4190-A40E-F042ECAD1147}">
      <dgm:prSet/>
      <dgm:spPr/>
      <dgm:t>
        <a:bodyPr/>
        <a:lstStyle/>
        <a:p>
          <a:endParaRPr lang="en-US"/>
        </a:p>
      </dgm:t>
    </dgm:pt>
    <dgm:pt modelId="{4CC2E716-590C-4B5A-8E9C-A6EAC5D57559}" type="sibTrans" cxnId="{497CEAB7-D0D3-4190-A40E-F042ECAD1147}">
      <dgm:prSet/>
      <dgm:spPr/>
      <dgm:t>
        <a:bodyPr/>
        <a:lstStyle/>
        <a:p>
          <a:endParaRPr lang="en-US"/>
        </a:p>
      </dgm:t>
    </dgm:pt>
    <dgm:pt modelId="{88ACD026-3E9E-42B7-A457-91D4832B318B}">
      <dgm:prSet/>
      <dgm:spPr/>
      <dgm:t>
        <a:bodyPr/>
        <a:lstStyle/>
        <a:p>
          <a:r>
            <a:rPr lang="en-US" dirty="0" smtClean="0"/>
            <a:t>Get email updates on job fields you are interested in.</a:t>
          </a:r>
          <a:endParaRPr lang="en-US" dirty="0"/>
        </a:p>
      </dgm:t>
    </dgm:pt>
    <dgm:pt modelId="{E18D97BB-5809-479C-83F2-F57F07F6CEBA}" type="parTrans" cxnId="{B5DAF336-9E17-4ADF-A5A6-B22BFD7A8DC6}">
      <dgm:prSet/>
      <dgm:spPr/>
    </dgm:pt>
    <dgm:pt modelId="{8FBF7A4F-CA24-4E40-9468-B7EB4E74F2FF}" type="sibTrans" cxnId="{B5DAF336-9E17-4ADF-A5A6-B22BFD7A8DC6}">
      <dgm:prSet/>
      <dgm:spPr/>
    </dgm:pt>
    <dgm:pt modelId="{C4145C35-DAC6-4A7A-B41D-E49941634506}" type="pres">
      <dgm:prSet presAssocID="{D27E66D6-321F-456A-B853-38C8F35FA71C}" presName="Name0" presStyleCnt="0">
        <dgm:presLayoutVars>
          <dgm:dir/>
          <dgm:animLvl val="lvl"/>
          <dgm:resizeHandles val="exact"/>
        </dgm:presLayoutVars>
      </dgm:prSet>
      <dgm:spPr/>
      <dgm:t>
        <a:bodyPr/>
        <a:lstStyle/>
        <a:p>
          <a:endParaRPr lang="en-US"/>
        </a:p>
      </dgm:t>
    </dgm:pt>
    <dgm:pt modelId="{0861C042-56BC-4F78-8F4A-F49DFF66E974}" type="pres">
      <dgm:prSet presAssocID="{F65EA64F-B2C5-47A4-9B49-13A6F408144A}" presName="composite" presStyleCnt="0"/>
      <dgm:spPr/>
    </dgm:pt>
    <dgm:pt modelId="{38E25A94-5F5A-44AD-8DCB-923690A54CF7}" type="pres">
      <dgm:prSet presAssocID="{F65EA64F-B2C5-47A4-9B49-13A6F408144A}" presName="parTx" presStyleLbl="alignNode1" presStyleIdx="0" presStyleCnt="3">
        <dgm:presLayoutVars>
          <dgm:chMax val="0"/>
          <dgm:chPref val="0"/>
          <dgm:bulletEnabled val="1"/>
        </dgm:presLayoutVars>
      </dgm:prSet>
      <dgm:spPr/>
      <dgm:t>
        <a:bodyPr/>
        <a:lstStyle/>
        <a:p>
          <a:endParaRPr lang="en-US"/>
        </a:p>
      </dgm:t>
    </dgm:pt>
    <dgm:pt modelId="{8AD25178-D94B-435C-8B52-1437EB4B2F78}" type="pres">
      <dgm:prSet presAssocID="{F65EA64F-B2C5-47A4-9B49-13A6F408144A}" presName="desTx" presStyleLbl="alignAccFollowNode1" presStyleIdx="0" presStyleCnt="3">
        <dgm:presLayoutVars>
          <dgm:bulletEnabled val="1"/>
        </dgm:presLayoutVars>
      </dgm:prSet>
      <dgm:spPr/>
      <dgm:t>
        <a:bodyPr/>
        <a:lstStyle/>
        <a:p>
          <a:endParaRPr lang="en-US"/>
        </a:p>
      </dgm:t>
    </dgm:pt>
    <dgm:pt modelId="{7974302B-7E02-4D6B-AFBD-7DB7C3C5097F}" type="pres">
      <dgm:prSet presAssocID="{67AD7CD9-293B-4F22-B4F3-48B567D0FDC7}" presName="space" presStyleCnt="0"/>
      <dgm:spPr/>
    </dgm:pt>
    <dgm:pt modelId="{BC685681-EE61-43FF-AAC5-43580565AB0F}" type="pres">
      <dgm:prSet presAssocID="{B5241D42-365F-4AF4-BDD7-C38C517C50E0}" presName="composite" presStyleCnt="0"/>
      <dgm:spPr/>
    </dgm:pt>
    <dgm:pt modelId="{827AF9B0-AF39-4E69-BA89-D034185CC54A}" type="pres">
      <dgm:prSet presAssocID="{B5241D42-365F-4AF4-BDD7-C38C517C50E0}" presName="parTx" presStyleLbl="alignNode1" presStyleIdx="1" presStyleCnt="3">
        <dgm:presLayoutVars>
          <dgm:chMax val="0"/>
          <dgm:chPref val="0"/>
          <dgm:bulletEnabled val="1"/>
        </dgm:presLayoutVars>
      </dgm:prSet>
      <dgm:spPr/>
      <dgm:t>
        <a:bodyPr/>
        <a:lstStyle/>
        <a:p>
          <a:endParaRPr lang="en-US"/>
        </a:p>
      </dgm:t>
    </dgm:pt>
    <dgm:pt modelId="{37E96F25-0073-469A-BA78-B87D1D57DBC7}" type="pres">
      <dgm:prSet presAssocID="{B5241D42-365F-4AF4-BDD7-C38C517C50E0}" presName="desTx" presStyleLbl="alignAccFollowNode1" presStyleIdx="1" presStyleCnt="3">
        <dgm:presLayoutVars>
          <dgm:bulletEnabled val="1"/>
        </dgm:presLayoutVars>
      </dgm:prSet>
      <dgm:spPr/>
      <dgm:t>
        <a:bodyPr/>
        <a:lstStyle/>
        <a:p>
          <a:endParaRPr lang="en-US"/>
        </a:p>
      </dgm:t>
    </dgm:pt>
    <dgm:pt modelId="{DD84871F-0B2C-4866-A3DF-3A11BBCE0FB7}" type="pres">
      <dgm:prSet presAssocID="{EA8E75E0-4592-4718-BEED-DA9D095D2D46}" presName="space" presStyleCnt="0"/>
      <dgm:spPr/>
    </dgm:pt>
    <dgm:pt modelId="{61E14594-F46A-43F5-AADA-88F68F20C396}" type="pres">
      <dgm:prSet presAssocID="{0C5B0747-6A35-465C-9513-3FCB9C6D4606}" presName="composite" presStyleCnt="0"/>
      <dgm:spPr/>
    </dgm:pt>
    <dgm:pt modelId="{B212B23D-06B6-427E-B8A0-F13E14124604}" type="pres">
      <dgm:prSet presAssocID="{0C5B0747-6A35-465C-9513-3FCB9C6D4606}" presName="parTx" presStyleLbl="alignNode1" presStyleIdx="2" presStyleCnt="3">
        <dgm:presLayoutVars>
          <dgm:chMax val="0"/>
          <dgm:chPref val="0"/>
          <dgm:bulletEnabled val="1"/>
        </dgm:presLayoutVars>
      </dgm:prSet>
      <dgm:spPr/>
      <dgm:t>
        <a:bodyPr/>
        <a:lstStyle/>
        <a:p>
          <a:endParaRPr lang="en-US"/>
        </a:p>
      </dgm:t>
    </dgm:pt>
    <dgm:pt modelId="{6CB08911-E370-49EE-9DAC-E23E6440DF83}" type="pres">
      <dgm:prSet presAssocID="{0C5B0747-6A35-465C-9513-3FCB9C6D4606}" presName="desTx" presStyleLbl="alignAccFollowNode1" presStyleIdx="2" presStyleCnt="3">
        <dgm:presLayoutVars>
          <dgm:bulletEnabled val="1"/>
        </dgm:presLayoutVars>
      </dgm:prSet>
      <dgm:spPr/>
      <dgm:t>
        <a:bodyPr/>
        <a:lstStyle/>
        <a:p>
          <a:endParaRPr lang="en-US"/>
        </a:p>
      </dgm:t>
    </dgm:pt>
  </dgm:ptLst>
  <dgm:cxnLst>
    <dgm:cxn modelId="{C24C2BE1-4DD3-4D2E-A95F-A200DCF86209}" type="presOf" srcId="{30DCB076-8D27-404E-846C-9F3D82D4D748}" destId="{37E96F25-0073-469A-BA78-B87D1D57DBC7}" srcOrd="0" destOrd="1" presId="urn:microsoft.com/office/officeart/2005/8/layout/hList1"/>
    <dgm:cxn modelId="{B1F2AFA9-A8A6-4F36-82C4-429D02D8F2DF}" srcId="{B5241D42-365F-4AF4-BDD7-C38C517C50E0}" destId="{688DC76C-320E-41F9-9F73-01CDAA3226C0}" srcOrd="2" destOrd="0" parTransId="{9DE9C7EC-7A68-4787-BB36-1D61AF72ED3A}" sibTransId="{9FAAD5EF-4482-4F12-A11C-1A1C3A08A0C9}"/>
    <dgm:cxn modelId="{9E82D3A1-8499-46BF-9852-D1AA9F248FB2}" srcId="{D27E66D6-321F-456A-B853-38C8F35FA71C}" destId="{0C5B0747-6A35-465C-9513-3FCB9C6D4606}" srcOrd="2" destOrd="0" parTransId="{6FAE8AC9-DE43-413C-B918-D87FBD338FF2}" sibTransId="{15082C21-0E51-4FAA-950A-A28BF3074045}"/>
    <dgm:cxn modelId="{9B905AB8-029F-45C4-AE02-59EDADB1E40B}" srcId="{F65EA64F-B2C5-47A4-9B49-13A6F408144A}" destId="{40583ECD-10E7-47A3-BE4B-8FDD5A20FAE7}" srcOrd="1" destOrd="0" parTransId="{29FFCEDF-D5E7-4C42-9BE0-131474562E93}" sibTransId="{11F038D1-2F8D-4D16-A16F-C29B531842E5}"/>
    <dgm:cxn modelId="{FE7BCF41-19A0-4A2F-980A-4AEA54133315}" type="presOf" srcId="{DCAFCA84-A8C0-41E8-8E97-16C06C48F9D9}" destId="{8AD25178-D94B-435C-8B52-1437EB4B2F78}" srcOrd="0" destOrd="2" presId="urn:microsoft.com/office/officeart/2005/8/layout/hList1"/>
    <dgm:cxn modelId="{3AB2C9B6-FEE7-4674-8E2D-15DAE64E21F0}" type="presOf" srcId="{688DC76C-320E-41F9-9F73-01CDAA3226C0}" destId="{37E96F25-0073-469A-BA78-B87D1D57DBC7}" srcOrd="0" destOrd="2" presId="urn:microsoft.com/office/officeart/2005/8/layout/hList1"/>
    <dgm:cxn modelId="{A40420C1-262A-4022-A862-EA5D699C8AD8}" type="presOf" srcId="{016A2A91-E84D-46FE-95CE-F19F6B86BC95}" destId="{8AD25178-D94B-435C-8B52-1437EB4B2F78}" srcOrd="0" destOrd="0" presId="urn:microsoft.com/office/officeart/2005/8/layout/hList1"/>
    <dgm:cxn modelId="{EF5D9B10-6B60-41D5-A649-58823F0D07A9}" type="presOf" srcId="{F65EA64F-B2C5-47A4-9B49-13A6F408144A}" destId="{38E25A94-5F5A-44AD-8DCB-923690A54CF7}" srcOrd="0" destOrd="0" presId="urn:microsoft.com/office/officeart/2005/8/layout/hList1"/>
    <dgm:cxn modelId="{5D7036E9-4E1E-4B5E-823E-0B15374D3A9C}" srcId="{0C5B0747-6A35-465C-9513-3FCB9C6D4606}" destId="{AE615FCA-E53A-4C36-A067-255B4C5F2B1E}" srcOrd="1" destOrd="0" parTransId="{17341CF5-706D-45F7-90B9-3CE49D3A6004}" sibTransId="{4B1C69BC-00CB-4933-9309-ABA9DAB69921}"/>
    <dgm:cxn modelId="{FD908363-AE96-41D6-84A8-D3DFED374D04}" srcId="{F65EA64F-B2C5-47A4-9B49-13A6F408144A}" destId="{016A2A91-E84D-46FE-95CE-F19F6B86BC95}" srcOrd="0" destOrd="0" parTransId="{0DDC9B3C-02AA-4543-94F5-C747D986637F}" sibTransId="{9EFB3455-00E8-42D8-BBF5-7E1C13183C5F}"/>
    <dgm:cxn modelId="{F81597B9-F614-4460-9CF9-6087C7BD80BA}" type="presOf" srcId="{88ACD026-3E9E-42B7-A457-91D4832B318B}" destId="{6CB08911-E370-49EE-9DAC-E23E6440DF83}" srcOrd="0" destOrd="2" presId="urn:microsoft.com/office/officeart/2005/8/layout/hList1"/>
    <dgm:cxn modelId="{899089D8-C2ED-4764-8E5E-114402A25B06}" srcId="{D27E66D6-321F-456A-B853-38C8F35FA71C}" destId="{F65EA64F-B2C5-47A4-9B49-13A6F408144A}" srcOrd="0" destOrd="0" parTransId="{7B73C59D-6B00-494E-9794-9ED0C0E1A01C}" sibTransId="{67AD7CD9-293B-4F22-B4F3-48B567D0FDC7}"/>
    <dgm:cxn modelId="{DD75A421-5B09-485C-B7C1-E0D67EA000CE}" type="presOf" srcId="{0C5B0747-6A35-465C-9513-3FCB9C6D4606}" destId="{B212B23D-06B6-427E-B8A0-F13E14124604}" srcOrd="0" destOrd="0" presId="urn:microsoft.com/office/officeart/2005/8/layout/hList1"/>
    <dgm:cxn modelId="{D3CD2D81-67BD-4EF9-B439-7D87390777AC}" type="presOf" srcId="{B01BDAD7-EF66-4A40-BF27-AA5E0FCB1ADC}" destId="{6CB08911-E370-49EE-9DAC-E23E6440DF83}" srcOrd="0" destOrd="0" presId="urn:microsoft.com/office/officeart/2005/8/layout/hList1"/>
    <dgm:cxn modelId="{497CEAB7-D0D3-4190-A40E-F042ECAD1147}" srcId="{B5241D42-365F-4AF4-BDD7-C38C517C50E0}" destId="{30DCB076-8D27-404E-846C-9F3D82D4D748}" srcOrd="1" destOrd="0" parTransId="{D14422AF-39E0-4F6C-92FF-475F48EA0277}" sibTransId="{4CC2E716-590C-4B5A-8E9C-A6EAC5D57559}"/>
    <dgm:cxn modelId="{491325BF-AA5D-40F3-A25F-B8FD18C8E53A}" type="presOf" srcId="{AE615FCA-E53A-4C36-A067-255B4C5F2B1E}" destId="{6CB08911-E370-49EE-9DAC-E23E6440DF83}" srcOrd="0" destOrd="1" presId="urn:microsoft.com/office/officeart/2005/8/layout/hList1"/>
    <dgm:cxn modelId="{D3F6C79A-7EA9-441C-921C-45EE8E060A33}" type="presOf" srcId="{F82A0ECD-BAB5-4674-895E-70DB0B9EECE2}" destId="{37E96F25-0073-469A-BA78-B87D1D57DBC7}" srcOrd="0" destOrd="0" presId="urn:microsoft.com/office/officeart/2005/8/layout/hList1"/>
    <dgm:cxn modelId="{557ED650-9237-466B-9DA1-B13681836E73}" type="presOf" srcId="{D27E66D6-321F-456A-B853-38C8F35FA71C}" destId="{C4145C35-DAC6-4A7A-B41D-E49941634506}" srcOrd="0" destOrd="0" presId="urn:microsoft.com/office/officeart/2005/8/layout/hList1"/>
    <dgm:cxn modelId="{7F01C638-BDCF-44BC-A6D6-69D1BD8DBBE7}" srcId="{0C5B0747-6A35-465C-9513-3FCB9C6D4606}" destId="{B01BDAD7-EF66-4A40-BF27-AA5E0FCB1ADC}" srcOrd="0" destOrd="0" parTransId="{536DA1F4-0775-47D2-AF37-43323530F0A8}" sibTransId="{0EB1486C-E449-4609-9D4A-189776C7A4D4}"/>
    <dgm:cxn modelId="{98693092-DEFD-41A0-97C6-4C950518B600}" srcId="{D27E66D6-321F-456A-B853-38C8F35FA71C}" destId="{B5241D42-365F-4AF4-BDD7-C38C517C50E0}" srcOrd="1" destOrd="0" parTransId="{D9CD9BA0-3D2D-402C-BCAF-9A1BD228B483}" sibTransId="{EA8E75E0-4592-4718-BEED-DA9D095D2D46}"/>
    <dgm:cxn modelId="{9B9FC843-E5D2-44CE-A917-DB10C44EB1F2}" srcId="{F65EA64F-B2C5-47A4-9B49-13A6F408144A}" destId="{DCAFCA84-A8C0-41E8-8E97-16C06C48F9D9}" srcOrd="2" destOrd="0" parTransId="{3CEE777E-EDF4-4B05-86C7-6B57C4D46333}" sibTransId="{397739B3-551E-4875-8561-94ECE1A0D15B}"/>
    <dgm:cxn modelId="{5877D559-9EE7-4268-AF92-7329A3216530}" srcId="{B5241D42-365F-4AF4-BDD7-C38C517C50E0}" destId="{F82A0ECD-BAB5-4674-895E-70DB0B9EECE2}" srcOrd="0" destOrd="0" parTransId="{6776936F-1948-46AF-A141-7CA0CA1FBF8C}" sibTransId="{412AA2E2-3CB8-4A62-81F6-806E9BD23DBE}"/>
    <dgm:cxn modelId="{552356D9-5EDB-44D8-B65E-CB7D996B657C}" type="presOf" srcId="{40583ECD-10E7-47A3-BE4B-8FDD5A20FAE7}" destId="{8AD25178-D94B-435C-8B52-1437EB4B2F78}" srcOrd="0" destOrd="1" presId="urn:microsoft.com/office/officeart/2005/8/layout/hList1"/>
    <dgm:cxn modelId="{1E7248E6-FA36-4091-93B0-BD49C870F8B1}" type="presOf" srcId="{B5241D42-365F-4AF4-BDD7-C38C517C50E0}" destId="{827AF9B0-AF39-4E69-BA89-D034185CC54A}" srcOrd="0" destOrd="0" presId="urn:microsoft.com/office/officeart/2005/8/layout/hList1"/>
    <dgm:cxn modelId="{B5DAF336-9E17-4ADF-A5A6-B22BFD7A8DC6}" srcId="{0C5B0747-6A35-465C-9513-3FCB9C6D4606}" destId="{88ACD026-3E9E-42B7-A457-91D4832B318B}" srcOrd="2" destOrd="0" parTransId="{E18D97BB-5809-479C-83F2-F57F07F6CEBA}" sibTransId="{8FBF7A4F-CA24-4E40-9468-B7EB4E74F2FF}"/>
    <dgm:cxn modelId="{16CA9A43-700D-48E7-983B-BC721756F6AD}" type="presParOf" srcId="{C4145C35-DAC6-4A7A-B41D-E49941634506}" destId="{0861C042-56BC-4F78-8F4A-F49DFF66E974}" srcOrd="0" destOrd="0" presId="urn:microsoft.com/office/officeart/2005/8/layout/hList1"/>
    <dgm:cxn modelId="{461BECA0-CFA1-411E-AC1B-B91FD256D439}" type="presParOf" srcId="{0861C042-56BC-4F78-8F4A-F49DFF66E974}" destId="{38E25A94-5F5A-44AD-8DCB-923690A54CF7}" srcOrd="0" destOrd="0" presId="urn:microsoft.com/office/officeart/2005/8/layout/hList1"/>
    <dgm:cxn modelId="{89EB5F90-EAA4-48F8-8677-ED9A444A4BB1}" type="presParOf" srcId="{0861C042-56BC-4F78-8F4A-F49DFF66E974}" destId="{8AD25178-D94B-435C-8B52-1437EB4B2F78}" srcOrd="1" destOrd="0" presId="urn:microsoft.com/office/officeart/2005/8/layout/hList1"/>
    <dgm:cxn modelId="{B08C68FA-1213-4285-98EF-D1684A88B5A4}" type="presParOf" srcId="{C4145C35-DAC6-4A7A-B41D-E49941634506}" destId="{7974302B-7E02-4D6B-AFBD-7DB7C3C5097F}" srcOrd="1" destOrd="0" presId="urn:microsoft.com/office/officeart/2005/8/layout/hList1"/>
    <dgm:cxn modelId="{EF7F2EF1-CC0F-491F-B979-D07C5A0D0273}" type="presParOf" srcId="{C4145C35-DAC6-4A7A-B41D-E49941634506}" destId="{BC685681-EE61-43FF-AAC5-43580565AB0F}" srcOrd="2" destOrd="0" presId="urn:microsoft.com/office/officeart/2005/8/layout/hList1"/>
    <dgm:cxn modelId="{902018DE-EFA0-46A8-961A-08AE2EA0F84A}" type="presParOf" srcId="{BC685681-EE61-43FF-AAC5-43580565AB0F}" destId="{827AF9B0-AF39-4E69-BA89-D034185CC54A}" srcOrd="0" destOrd="0" presId="urn:microsoft.com/office/officeart/2005/8/layout/hList1"/>
    <dgm:cxn modelId="{C290CE22-A85B-4D6D-A926-FB9C05E8DA45}" type="presParOf" srcId="{BC685681-EE61-43FF-AAC5-43580565AB0F}" destId="{37E96F25-0073-469A-BA78-B87D1D57DBC7}" srcOrd="1" destOrd="0" presId="urn:microsoft.com/office/officeart/2005/8/layout/hList1"/>
    <dgm:cxn modelId="{E20DED69-5A22-4F72-B340-8FD4D81FF42B}" type="presParOf" srcId="{C4145C35-DAC6-4A7A-B41D-E49941634506}" destId="{DD84871F-0B2C-4866-A3DF-3A11BBCE0FB7}" srcOrd="3" destOrd="0" presId="urn:microsoft.com/office/officeart/2005/8/layout/hList1"/>
    <dgm:cxn modelId="{6BF00AAD-F293-4D42-82AD-9AA67AA96963}" type="presParOf" srcId="{C4145C35-DAC6-4A7A-B41D-E49941634506}" destId="{61E14594-F46A-43F5-AADA-88F68F20C396}" srcOrd="4" destOrd="0" presId="urn:microsoft.com/office/officeart/2005/8/layout/hList1"/>
    <dgm:cxn modelId="{F7A73501-98D5-4FB3-AFC4-B1BDF4E74E7D}" type="presParOf" srcId="{61E14594-F46A-43F5-AADA-88F68F20C396}" destId="{B212B23D-06B6-427E-B8A0-F13E14124604}" srcOrd="0" destOrd="0" presId="urn:microsoft.com/office/officeart/2005/8/layout/hList1"/>
    <dgm:cxn modelId="{FC947662-2F22-4433-B67F-2DF3D1960998}" type="presParOf" srcId="{61E14594-F46A-43F5-AADA-88F68F20C396}" destId="{6CB08911-E370-49EE-9DAC-E23E6440DF83}" srcOrd="1" destOrd="0" presId="urn:microsoft.com/office/officeart/2005/8/layout/hList1"/>
  </dgm:cxnLst>
  <dgm:bg>
    <a:no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ED4CA1-77C6-4756-BBBD-E2BAAA22FE0E}" type="doc">
      <dgm:prSet loTypeId="urn:microsoft.com/office/officeart/2005/8/layout/hProcess9" loCatId="process" qsTypeId="urn:microsoft.com/office/officeart/2005/8/quickstyle/3d1" qsCatId="3D" csTypeId="urn:microsoft.com/office/officeart/2005/8/colors/accent1_2#2" csCatId="accent1" phldr="1"/>
      <dgm:spPr/>
      <dgm:t>
        <a:bodyPr/>
        <a:lstStyle/>
        <a:p>
          <a:endParaRPr lang="en-US"/>
        </a:p>
      </dgm:t>
    </dgm:pt>
    <dgm:pt modelId="{BC2EE884-923A-4A83-A7BD-3AC8B11B81CB}">
      <dgm:prSet/>
      <dgm:spPr/>
      <dgm:t>
        <a:bodyPr/>
        <a:lstStyle/>
        <a:p>
          <a:pPr rtl="0"/>
          <a:r>
            <a:rPr lang="en-US" b="1" u="sng" dirty="0" smtClean="0"/>
            <a:t>Carefully review Job Announcement and instructions provided in the How to Apply section.</a:t>
          </a:r>
          <a:endParaRPr lang="en-US" b="1" u="sng" dirty="0"/>
        </a:p>
      </dgm:t>
    </dgm:pt>
    <dgm:pt modelId="{D57D0A1F-2495-4304-A945-E0C4D32EA605}" type="parTrans" cxnId="{7D1C0F55-2D89-48D8-A8D9-F6D336CF779B}">
      <dgm:prSet/>
      <dgm:spPr/>
      <dgm:t>
        <a:bodyPr/>
        <a:lstStyle/>
        <a:p>
          <a:endParaRPr lang="en-US"/>
        </a:p>
      </dgm:t>
    </dgm:pt>
    <dgm:pt modelId="{9A1C032D-DED3-4928-8A4C-3063EBF84CD7}" type="sibTrans" cxnId="{7D1C0F55-2D89-48D8-A8D9-F6D336CF779B}">
      <dgm:prSet/>
      <dgm:spPr/>
      <dgm:t>
        <a:bodyPr/>
        <a:lstStyle/>
        <a:p>
          <a:endParaRPr lang="en-US"/>
        </a:p>
      </dgm:t>
    </dgm:pt>
    <dgm:pt modelId="{B003B315-A9D0-4B50-A1AF-3378F9C4F057}">
      <dgm:prSet/>
      <dgm:spPr/>
      <dgm:t>
        <a:bodyPr/>
        <a:lstStyle/>
        <a:p>
          <a:pPr rtl="0"/>
          <a:r>
            <a:rPr lang="en-US" b="1" u="sng" dirty="0" smtClean="0"/>
            <a:t>Ensure that you submit an accurate resume and all required documents.</a:t>
          </a:r>
          <a:endParaRPr lang="en-US" b="1" u="sng" dirty="0"/>
        </a:p>
      </dgm:t>
    </dgm:pt>
    <dgm:pt modelId="{615C1A7B-3E50-413C-BA64-1151F2CC7E17}" type="parTrans" cxnId="{89A514A0-E933-42A2-8175-D9926CBB29CB}">
      <dgm:prSet/>
      <dgm:spPr/>
      <dgm:t>
        <a:bodyPr/>
        <a:lstStyle/>
        <a:p>
          <a:endParaRPr lang="en-US"/>
        </a:p>
      </dgm:t>
    </dgm:pt>
    <dgm:pt modelId="{AE93D766-8B99-44B9-97C3-FCF4B8C82282}" type="sibTrans" cxnId="{89A514A0-E933-42A2-8175-D9926CBB29CB}">
      <dgm:prSet/>
      <dgm:spPr/>
      <dgm:t>
        <a:bodyPr/>
        <a:lstStyle/>
        <a:p>
          <a:endParaRPr lang="en-US"/>
        </a:p>
      </dgm:t>
    </dgm:pt>
    <dgm:pt modelId="{1B990357-D22C-4324-B5EB-31E8EFF47248}">
      <dgm:prSet/>
      <dgm:spPr/>
      <dgm:t>
        <a:bodyPr/>
        <a:lstStyle/>
        <a:p>
          <a:pPr rtl="0"/>
          <a:r>
            <a:rPr lang="en-US" b="1" u="sng" dirty="0" smtClean="0"/>
            <a:t>Complete Assessment Questionnaire in Application Manager </a:t>
          </a:r>
          <a:r>
            <a:rPr lang="en-US" b="1" u="sng" dirty="0" smtClean="0"/>
            <a:t>and be sure to click the “Submit My Answers” Button.</a:t>
          </a:r>
          <a:endParaRPr lang="en-US" b="1" u="sng" dirty="0"/>
        </a:p>
      </dgm:t>
    </dgm:pt>
    <dgm:pt modelId="{CA90D6BB-EF12-497C-BF16-765D4011DA9F}" type="parTrans" cxnId="{5336FBE4-5F44-4DAC-A6FF-8E7CC39E2935}">
      <dgm:prSet/>
      <dgm:spPr/>
      <dgm:t>
        <a:bodyPr/>
        <a:lstStyle/>
        <a:p>
          <a:endParaRPr lang="en-US"/>
        </a:p>
      </dgm:t>
    </dgm:pt>
    <dgm:pt modelId="{20016115-8962-4A50-A678-383715CBD673}" type="sibTrans" cxnId="{5336FBE4-5F44-4DAC-A6FF-8E7CC39E2935}">
      <dgm:prSet/>
      <dgm:spPr/>
      <dgm:t>
        <a:bodyPr/>
        <a:lstStyle/>
        <a:p>
          <a:endParaRPr lang="en-US"/>
        </a:p>
      </dgm:t>
    </dgm:pt>
    <dgm:pt modelId="{8CA940AC-F0CD-4B61-8605-F4CBF5A8A8F4}">
      <dgm:prSet/>
      <dgm:spPr/>
      <dgm:t>
        <a:bodyPr/>
        <a:lstStyle/>
        <a:p>
          <a:pPr algn="ctr" rtl="0"/>
          <a:r>
            <a:rPr lang="en-US" b="1" u="sng" dirty="0" smtClean="0"/>
            <a:t>Check your Application Status before </a:t>
          </a:r>
          <a:r>
            <a:rPr lang="en-US" b="1" u="sng" dirty="0" smtClean="0"/>
            <a:t>the </a:t>
          </a:r>
          <a:r>
            <a:rPr lang="en-US" b="1" u="sng" dirty="0" smtClean="0"/>
            <a:t>closing date of the job announcement.</a:t>
          </a:r>
          <a:endParaRPr lang="en-US" b="1" u="sng" dirty="0"/>
        </a:p>
      </dgm:t>
    </dgm:pt>
    <dgm:pt modelId="{E65BEBF3-CDBB-4067-A148-A051E5BAB37F}" type="parTrans" cxnId="{2FC1AD59-726A-4F87-A1DE-2D0DD78822DB}">
      <dgm:prSet/>
      <dgm:spPr/>
      <dgm:t>
        <a:bodyPr/>
        <a:lstStyle/>
        <a:p>
          <a:endParaRPr lang="en-US"/>
        </a:p>
      </dgm:t>
    </dgm:pt>
    <dgm:pt modelId="{CACC260F-2B67-4B32-83D3-722038F845A8}" type="sibTrans" cxnId="{2FC1AD59-726A-4F87-A1DE-2D0DD78822DB}">
      <dgm:prSet/>
      <dgm:spPr/>
      <dgm:t>
        <a:bodyPr/>
        <a:lstStyle/>
        <a:p>
          <a:endParaRPr lang="en-US"/>
        </a:p>
      </dgm:t>
    </dgm:pt>
    <dgm:pt modelId="{8C0844D8-F268-436A-BDC5-E27ABFFD0F00}" type="pres">
      <dgm:prSet presAssocID="{11ED4CA1-77C6-4756-BBBD-E2BAAA22FE0E}" presName="CompostProcess" presStyleCnt="0">
        <dgm:presLayoutVars>
          <dgm:dir/>
          <dgm:resizeHandles val="exact"/>
        </dgm:presLayoutVars>
      </dgm:prSet>
      <dgm:spPr/>
      <dgm:t>
        <a:bodyPr/>
        <a:lstStyle/>
        <a:p>
          <a:endParaRPr lang="en-US"/>
        </a:p>
      </dgm:t>
    </dgm:pt>
    <dgm:pt modelId="{BF067CA5-F476-4B5D-AD53-7E79EC3E416B}" type="pres">
      <dgm:prSet presAssocID="{11ED4CA1-77C6-4756-BBBD-E2BAAA22FE0E}" presName="arrow" presStyleLbl="bgShp" presStyleIdx="0" presStyleCnt="1"/>
      <dgm:spPr/>
      <dgm:t>
        <a:bodyPr/>
        <a:lstStyle/>
        <a:p>
          <a:endParaRPr lang="en-US"/>
        </a:p>
      </dgm:t>
    </dgm:pt>
    <dgm:pt modelId="{3D37DF29-B603-4C5F-B0CC-4481139D6C5A}" type="pres">
      <dgm:prSet presAssocID="{11ED4CA1-77C6-4756-BBBD-E2BAAA22FE0E}" presName="linearProcess" presStyleCnt="0"/>
      <dgm:spPr/>
      <dgm:t>
        <a:bodyPr/>
        <a:lstStyle/>
        <a:p>
          <a:endParaRPr lang="en-US"/>
        </a:p>
      </dgm:t>
    </dgm:pt>
    <dgm:pt modelId="{4BA29D38-6539-4AC5-A86F-E84132A3E730}" type="pres">
      <dgm:prSet presAssocID="{BC2EE884-923A-4A83-A7BD-3AC8B11B81CB}" presName="textNode" presStyleLbl="node1" presStyleIdx="0" presStyleCnt="4">
        <dgm:presLayoutVars>
          <dgm:bulletEnabled val="1"/>
        </dgm:presLayoutVars>
      </dgm:prSet>
      <dgm:spPr/>
      <dgm:t>
        <a:bodyPr/>
        <a:lstStyle/>
        <a:p>
          <a:endParaRPr lang="en-US"/>
        </a:p>
      </dgm:t>
    </dgm:pt>
    <dgm:pt modelId="{A2F37B0B-1FEE-47C3-A1FD-021CF5DE9DDE}" type="pres">
      <dgm:prSet presAssocID="{9A1C032D-DED3-4928-8A4C-3063EBF84CD7}" presName="sibTrans" presStyleCnt="0"/>
      <dgm:spPr/>
      <dgm:t>
        <a:bodyPr/>
        <a:lstStyle/>
        <a:p>
          <a:endParaRPr lang="en-US"/>
        </a:p>
      </dgm:t>
    </dgm:pt>
    <dgm:pt modelId="{8F770C23-4E1D-4811-B316-65AC036E2181}" type="pres">
      <dgm:prSet presAssocID="{B003B315-A9D0-4B50-A1AF-3378F9C4F057}" presName="textNode" presStyleLbl="node1" presStyleIdx="1" presStyleCnt="4">
        <dgm:presLayoutVars>
          <dgm:bulletEnabled val="1"/>
        </dgm:presLayoutVars>
      </dgm:prSet>
      <dgm:spPr/>
      <dgm:t>
        <a:bodyPr/>
        <a:lstStyle/>
        <a:p>
          <a:endParaRPr lang="en-US"/>
        </a:p>
      </dgm:t>
    </dgm:pt>
    <dgm:pt modelId="{63F6BFAA-D029-4CEC-ACF5-0128D331F58C}" type="pres">
      <dgm:prSet presAssocID="{AE93D766-8B99-44B9-97C3-FCF4B8C82282}" presName="sibTrans" presStyleCnt="0"/>
      <dgm:spPr/>
      <dgm:t>
        <a:bodyPr/>
        <a:lstStyle/>
        <a:p>
          <a:endParaRPr lang="en-US"/>
        </a:p>
      </dgm:t>
    </dgm:pt>
    <dgm:pt modelId="{CCC97F0D-BE61-49D0-865B-D85BA1CB781E}" type="pres">
      <dgm:prSet presAssocID="{1B990357-D22C-4324-B5EB-31E8EFF47248}" presName="textNode" presStyleLbl="node1" presStyleIdx="2" presStyleCnt="4">
        <dgm:presLayoutVars>
          <dgm:bulletEnabled val="1"/>
        </dgm:presLayoutVars>
      </dgm:prSet>
      <dgm:spPr/>
      <dgm:t>
        <a:bodyPr/>
        <a:lstStyle/>
        <a:p>
          <a:endParaRPr lang="en-US"/>
        </a:p>
      </dgm:t>
    </dgm:pt>
    <dgm:pt modelId="{BC7FBE63-A182-4812-A906-0BFE855C7FF8}" type="pres">
      <dgm:prSet presAssocID="{20016115-8962-4A50-A678-383715CBD673}" presName="sibTrans" presStyleCnt="0"/>
      <dgm:spPr/>
      <dgm:t>
        <a:bodyPr/>
        <a:lstStyle/>
        <a:p>
          <a:endParaRPr lang="en-US"/>
        </a:p>
      </dgm:t>
    </dgm:pt>
    <dgm:pt modelId="{35C194ED-EB78-45BA-BC50-FFE0415161E7}" type="pres">
      <dgm:prSet presAssocID="{8CA940AC-F0CD-4B61-8605-F4CBF5A8A8F4}" presName="textNode" presStyleLbl="node1" presStyleIdx="3" presStyleCnt="4">
        <dgm:presLayoutVars>
          <dgm:bulletEnabled val="1"/>
        </dgm:presLayoutVars>
      </dgm:prSet>
      <dgm:spPr/>
      <dgm:t>
        <a:bodyPr/>
        <a:lstStyle/>
        <a:p>
          <a:endParaRPr lang="en-US"/>
        </a:p>
      </dgm:t>
    </dgm:pt>
  </dgm:ptLst>
  <dgm:cxnLst>
    <dgm:cxn modelId="{EE454681-C67E-42F1-8E5E-5C5C50DC3692}" type="presOf" srcId="{11ED4CA1-77C6-4756-BBBD-E2BAAA22FE0E}" destId="{8C0844D8-F268-436A-BDC5-E27ABFFD0F00}" srcOrd="0" destOrd="0" presId="urn:microsoft.com/office/officeart/2005/8/layout/hProcess9"/>
    <dgm:cxn modelId="{2FC1AD59-726A-4F87-A1DE-2D0DD78822DB}" srcId="{11ED4CA1-77C6-4756-BBBD-E2BAAA22FE0E}" destId="{8CA940AC-F0CD-4B61-8605-F4CBF5A8A8F4}" srcOrd="3" destOrd="0" parTransId="{E65BEBF3-CDBB-4067-A148-A051E5BAB37F}" sibTransId="{CACC260F-2B67-4B32-83D3-722038F845A8}"/>
    <dgm:cxn modelId="{5336FBE4-5F44-4DAC-A6FF-8E7CC39E2935}" srcId="{11ED4CA1-77C6-4756-BBBD-E2BAAA22FE0E}" destId="{1B990357-D22C-4324-B5EB-31E8EFF47248}" srcOrd="2" destOrd="0" parTransId="{CA90D6BB-EF12-497C-BF16-765D4011DA9F}" sibTransId="{20016115-8962-4A50-A678-383715CBD673}"/>
    <dgm:cxn modelId="{7D1C0F55-2D89-48D8-A8D9-F6D336CF779B}" srcId="{11ED4CA1-77C6-4756-BBBD-E2BAAA22FE0E}" destId="{BC2EE884-923A-4A83-A7BD-3AC8B11B81CB}" srcOrd="0" destOrd="0" parTransId="{D57D0A1F-2495-4304-A945-E0C4D32EA605}" sibTransId="{9A1C032D-DED3-4928-8A4C-3063EBF84CD7}"/>
    <dgm:cxn modelId="{E69DA5C2-82EF-4D32-B162-4E9255129211}" type="presOf" srcId="{BC2EE884-923A-4A83-A7BD-3AC8B11B81CB}" destId="{4BA29D38-6539-4AC5-A86F-E84132A3E730}" srcOrd="0" destOrd="0" presId="urn:microsoft.com/office/officeart/2005/8/layout/hProcess9"/>
    <dgm:cxn modelId="{C8B7161F-B034-4E84-BBD6-CB8F806FF12C}" type="presOf" srcId="{8CA940AC-F0CD-4B61-8605-F4CBF5A8A8F4}" destId="{35C194ED-EB78-45BA-BC50-FFE0415161E7}" srcOrd="0" destOrd="0" presId="urn:microsoft.com/office/officeart/2005/8/layout/hProcess9"/>
    <dgm:cxn modelId="{FB445E78-A217-4687-A38F-6F14C4189338}" type="presOf" srcId="{1B990357-D22C-4324-B5EB-31E8EFF47248}" destId="{CCC97F0D-BE61-49D0-865B-D85BA1CB781E}" srcOrd="0" destOrd="0" presId="urn:microsoft.com/office/officeart/2005/8/layout/hProcess9"/>
    <dgm:cxn modelId="{89A514A0-E933-42A2-8175-D9926CBB29CB}" srcId="{11ED4CA1-77C6-4756-BBBD-E2BAAA22FE0E}" destId="{B003B315-A9D0-4B50-A1AF-3378F9C4F057}" srcOrd="1" destOrd="0" parTransId="{615C1A7B-3E50-413C-BA64-1151F2CC7E17}" sibTransId="{AE93D766-8B99-44B9-97C3-FCF4B8C82282}"/>
    <dgm:cxn modelId="{9660125B-E603-40FD-835F-0D6D135473E0}" type="presOf" srcId="{B003B315-A9D0-4B50-A1AF-3378F9C4F057}" destId="{8F770C23-4E1D-4811-B316-65AC036E2181}" srcOrd="0" destOrd="0" presId="urn:microsoft.com/office/officeart/2005/8/layout/hProcess9"/>
    <dgm:cxn modelId="{96DCE15A-86B2-4390-A37D-07B6949504C1}" type="presParOf" srcId="{8C0844D8-F268-436A-BDC5-E27ABFFD0F00}" destId="{BF067CA5-F476-4B5D-AD53-7E79EC3E416B}" srcOrd="0" destOrd="0" presId="urn:microsoft.com/office/officeart/2005/8/layout/hProcess9"/>
    <dgm:cxn modelId="{BE922AD9-9CA8-4852-A9F4-EE8F5A6D6ED7}" type="presParOf" srcId="{8C0844D8-F268-436A-BDC5-E27ABFFD0F00}" destId="{3D37DF29-B603-4C5F-B0CC-4481139D6C5A}" srcOrd="1" destOrd="0" presId="urn:microsoft.com/office/officeart/2005/8/layout/hProcess9"/>
    <dgm:cxn modelId="{77EFB6DC-73B8-486D-87CE-7F47CFAB3168}" type="presParOf" srcId="{3D37DF29-B603-4C5F-B0CC-4481139D6C5A}" destId="{4BA29D38-6539-4AC5-A86F-E84132A3E730}" srcOrd="0" destOrd="0" presId="urn:microsoft.com/office/officeart/2005/8/layout/hProcess9"/>
    <dgm:cxn modelId="{3707DFF4-6462-46F7-95BF-856817094AA4}" type="presParOf" srcId="{3D37DF29-B603-4C5F-B0CC-4481139D6C5A}" destId="{A2F37B0B-1FEE-47C3-A1FD-021CF5DE9DDE}" srcOrd="1" destOrd="0" presId="urn:microsoft.com/office/officeart/2005/8/layout/hProcess9"/>
    <dgm:cxn modelId="{3E38ACD8-3810-4F51-8F5E-E0B7B20D7B43}" type="presParOf" srcId="{3D37DF29-B603-4C5F-B0CC-4481139D6C5A}" destId="{8F770C23-4E1D-4811-B316-65AC036E2181}" srcOrd="2" destOrd="0" presId="urn:microsoft.com/office/officeart/2005/8/layout/hProcess9"/>
    <dgm:cxn modelId="{D55C06E3-171E-42C4-92CA-54E234C981FF}" type="presParOf" srcId="{3D37DF29-B603-4C5F-B0CC-4481139D6C5A}" destId="{63F6BFAA-D029-4CEC-ACF5-0128D331F58C}" srcOrd="3" destOrd="0" presId="urn:microsoft.com/office/officeart/2005/8/layout/hProcess9"/>
    <dgm:cxn modelId="{F75B7CB4-CB72-4A74-A65E-60019055EE95}" type="presParOf" srcId="{3D37DF29-B603-4C5F-B0CC-4481139D6C5A}" destId="{CCC97F0D-BE61-49D0-865B-D85BA1CB781E}" srcOrd="4" destOrd="0" presId="urn:microsoft.com/office/officeart/2005/8/layout/hProcess9"/>
    <dgm:cxn modelId="{3EFF5B2A-C19F-4C17-897A-719D4D9EDBD9}" type="presParOf" srcId="{3D37DF29-B603-4C5F-B0CC-4481139D6C5A}" destId="{BC7FBE63-A182-4812-A906-0BFE855C7FF8}" srcOrd="5" destOrd="0" presId="urn:microsoft.com/office/officeart/2005/8/layout/hProcess9"/>
    <dgm:cxn modelId="{D5B63201-42FC-43B0-BD7A-F0026BE185A1}" type="presParOf" srcId="{3D37DF29-B603-4C5F-B0CC-4481139D6C5A}" destId="{35C194ED-EB78-45BA-BC50-FFE0415161E7}" srcOrd="6" destOrd="0" presId="urn:microsoft.com/office/officeart/2005/8/layout/hProcess9"/>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E25A94-5F5A-44AD-8DCB-923690A54CF7}">
      <dsp:nvSpPr>
        <dsp:cNvPr id="0" name=""/>
        <dsp:cNvSpPr/>
      </dsp:nvSpPr>
      <dsp:spPr>
        <a:xfrm>
          <a:off x="2166" y="320999"/>
          <a:ext cx="2112764" cy="432000"/>
        </a:xfrm>
        <a:prstGeom prst="rect">
          <a:avLst/>
        </a:prstGeom>
        <a:solidFill>
          <a:srgbClr val="0065A4"/>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Create an Account</a:t>
          </a:r>
          <a:endParaRPr lang="en-US" sz="1500" kern="1200" dirty="0"/>
        </a:p>
      </dsp:txBody>
      <dsp:txXfrm>
        <a:off x="2166" y="320999"/>
        <a:ext cx="2112764" cy="432000"/>
      </dsp:txXfrm>
    </dsp:sp>
    <dsp:sp modelId="{8AD25178-D94B-435C-8B52-1437EB4B2F78}">
      <dsp:nvSpPr>
        <dsp:cNvPr id="0" name=""/>
        <dsp:cNvSpPr/>
      </dsp:nvSpPr>
      <dsp:spPr>
        <a:xfrm>
          <a:off x="2166" y="752999"/>
          <a:ext cx="2112764" cy="296460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Build and store up to five distinct resumes.</a:t>
          </a:r>
          <a:endParaRPr lang="en-US" sz="1500" kern="1200" dirty="0"/>
        </a:p>
        <a:p>
          <a:pPr marL="114300" lvl="1" indent="-114300" algn="l" defTabSz="666750">
            <a:lnSpc>
              <a:spcPct val="90000"/>
            </a:lnSpc>
            <a:spcBef>
              <a:spcPct val="0"/>
            </a:spcBef>
            <a:spcAft>
              <a:spcPct val="15000"/>
            </a:spcAft>
            <a:buChar char="••"/>
          </a:pPr>
          <a:r>
            <a:rPr lang="en-US" sz="1500" kern="1200" dirty="0" smtClean="0"/>
            <a:t>Create and save job searches to receive automatic notifications.</a:t>
          </a:r>
          <a:endParaRPr lang="en-US" sz="1500" kern="1200" dirty="0"/>
        </a:p>
        <a:p>
          <a:pPr marL="114300" lvl="1" indent="-114300" algn="l" defTabSz="666750">
            <a:lnSpc>
              <a:spcPct val="90000"/>
            </a:lnSpc>
            <a:spcBef>
              <a:spcPct val="0"/>
            </a:spcBef>
            <a:spcAft>
              <a:spcPct val="15000"/>
            </a:spcAft>
            <a:buChar char="••"/>
          </a:pPr>
          <a:r>
            <a:rPr lang="en-US" sz="1500" b="1" kern="1200" dirty="0" smtClean="0"/>
            <a:t>Apply for jobs or save them to review later.</a:t>
          </a:r>
          <a:endParaRPr lang="en-US" sz="1500" b="1" kern="1200" dirty="0"/>
        </a:p>
      </dsp:txBody>
      <dsp:txXfrm>
        <a:off x="2166" y="752999"/>
        <a:ext cx="2112764" cy="2964600"/>
      </dsp:txXfrm>
    </dsp:sp>
    <dsp:sp modelId="{827AF9B0-AF39-4E69-BA89-D034185CC54A}">
      <dsp:nvSpPr>
        <dsp:cNvPr id="0" name=""/>
        <dsp:cNvSpPr/>
      </dsp:nvSpPr>
      <dsp:spPr>
        <a:xfrm>
          <a:off x="2410717" y="320999"/>
          <a:ext cx="2112764" cy="432000"/>
        </a:xfrm>
        <a:prstGeom prst="rect">
          <a:avLst/>
        </a:prstGeom>
        <a:solidFill>
          <a:srgbClr val="0065A4"/>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Look for a Job</a:t>
          </a:r>
          <a:endParaRPr lang="en-US" sz="1500" kern="1200" dirty="0"/>
        </a:p>
      </dsp:txBody>
      <dsp:txXfrm>
        <a:off x="2410717" y="320999"/>
        <a:ext cx="2112764" cy="432000"/>
      </dsp:txXfrm>
    </dsp:sp>
    <dsp:sp modelId="{37E96F25-0073-469A-BA78-B87D1D57DBC7}">
      <dsp:nvSpPr>
        <dsp:cNvPr id="0" name=""/>
        <dsp:cNvSpPr/>
      </dsp:nvSpPr>
      <dsp:spPr>
        <a:xfrm>
          <a:off x="2410717" y="752999"/>
          <a:ext cx="2112764" cy="296460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Search by Agency, Occupation, Grade, Location, etc.</a:t>
          </a:r>
          <a:endParaRPr lang="en-US" sz="1500" kern="1200" dirty="0"/>
        </a:p>
        <a:p>
          <a:pPr marL="114300" lvl="1" indent="-114300" algn="l" defTabSz="666750">
            <a:lnSpc>
              <a:spcPct val="90000"/>
            </a:lnSpc>
            <a:spcBef>
              <a:spcPct val="0"/>
            </a:spcBef>
            <a:spcAft>
              <a:spcPct val="15000"/>
            </a:spcAft>
            <a:buChar char="••"/>
          </a:pPr>
          <a:r>
            <a:rPr lang="en-US" sz="1500" kern="1200" dirty="0" smtClean="0"/>
            <a:t>View jobs available to the general public and those available to Federal employees.</a:t>
          </a:r>
          <a:endParaRPr lang="en-US" sz="1500" kern="1200" dirty="0"/>
        </a:p>
        <a:p>
          <a:pPr marL="114300" lvl="1" indent="-114300" algn="l" defTabSz="666750">
            <a:lnSpc>
              <a:spcPct val="90000"/>
            </a:lnSpc>
            <a:spcBef>
              <a:spcPct val="0"/>
            </a:spcBef>
            <a:spcAft>
              <a:spcPct val="15000"/>
            </a:spcAft>
            <a:buChar char="••"/>
          </a:pPr>
          <a:r>
            <a:rPr lang="en-US" sz="1500" b="1" kern="1200" dirty="0" smtClean="0"/>
            <a:t>Apply to Federal Agencies.</a:t>
          </a:r>
          <a:endParaRPr lang="en-US" sz="1500" b="1" kern="1200" dirty="0"/>
        </a:p>
      </dsp:txBody>
      <dsp:txXfrm>
        <a:off x="2410717" y="752999"/>
        <a:ext cx="2112764" cy="2964600"/>
      </dsp:txXfrm>
    </dsp:sp>
    <dsp:sp modelId="{B212B23D-06B6-427E-B8A0-F13E14124604}">
      <dsp:nvSpPr>
        <dsp:cNvPr id="0" name=""/>
        <dsp:cNvSpPr/>
      </dsp:nvSpPr>
      <dsp:spPr>
        <a:xfrm>
          <a:off x="4819269" y="320999"/>
          <a:ext cx="2112764" cy="432000"/>
        </a:xfrm>
        <a:prstGeom prst="rect">
          <a:avLst/>
        </a:prstGeom>
        <a:solidFill>
          <a:srgbClr val="0065A4"/>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Be Informed</a:t>
          </a:r>
          <a:endParaRPr lang="en-US" sz="1500" kern="1200" dirty="0"/>
        </a:p>
      </dsp:txBody>
      <dsp:txXfrm>
        <a:off x="4819269" y="320999"/>
        <a:ext cx="2112764" cy="432000"/>
      </dsp:txXfrm>
    </dsp:sp>
    <dsp:sp modelId="{6CB08911-E370-49EE-9DAC-E23E6440DF83}">
      <dsp:nvSpPr>
        <dsp:cNvPr id="0" name=""/>
        <dsp:cNvSpPr/>
      </dsp:nvSpPr>
      <dsp:spPr>
        <a:xfrm>
          <a:off x="4819269" y="752999"/>
          <a:ext cx="2112764" cy="296460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smtClean="0"/>
            <a:t>Learn how to use USAJOBS by accessing their tutorials.</a:t>
          </a:r>
          <a:endParaRPr lang="en-US" sz="1500" b="1" kern="1200" dirty="0"/>
        </a:p>
        <a:p>
          <a:pPr marL="114300" lvl="1" indent="-114300" algn="l" defTabSz="666750">
            <a:lnSpc>
              <a:spcPct val="90000"/>
            </a:lnSpc>
            <a:spcBef>
              <a:spcPct val="0"/>
            </a:spcBef>
            <a:spcAft>
              <a:spcPct val="15000"/>
            </a:spcAft>
            <a:buChar char="••"/>
          </a:pPr>
          <a:r>
            <a:rPr lang="en-US" sz="1500" kern="1200" dirty="0" smtClean="0"/>
            <a:t>Learn about the federal hiring process.</a:t>
          </a:r>
          <a:endParaRPr lang="en-US" sz="1500" kern="1200" dirty="0"/>
        </a:p>
        <a:p>
          <a:pPr marL="114300" lvl="1" indent="-114300" algn="l" defTabSz="666750">
            <a:lnSpc>
              <a:spcPct val="90000"/>
            </a:lnSpc>
            <a:spcBef>
              <a:spcPct val="0"/>
            </a:spcBef>
            <a:spcAft>
              <a:spcPct val="15000"/>
            </a:spcAft>
            <a:buChar char="••"/>
          </a:pPr>
          <a:r>
            <a:rPr lang="en-US" sz="1500" kern="1200" dirty="0" smtClean="0"/>
            <a:t>Get email updates on job fields you are interested in.</a:t>
          </a:r>
          <a:endParaRPr lang="en-US" sz="1500" kern="1200" dirty="0"/>
        </a:p>
      </dsp:txBody>
      <dsp:txXfrm>
        <a:off x="4819269" y="752999"/>
        <a:ext cx="2112764" cy="29646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067CA5-F476-4B5D-AD53-7E79EC3E416B}">
      <dsp:nvSpPr>
        <dsp:cNvPr id="0" name=""/>
        <dsp:cNvSpPr/>
      </dsp:nvSpPr>
      <dsp:spPr>
        <a:xfrm>
          <a:off x="634364" y="0"/>
          <a:ext cx="7189470" cy="4800600"/>
        </a:xfrm>
        <a:prstGeom prst="rightArrow">
          <a:avLst/>
        </a:prstGeom>
        <a:gradFill rotWithShape="0">
          <a:gsLst>
            <a:gs pos="0">
              <a:schemeClr val="accent1">
                <a:tint val="40000"/>
                <a:hueOff val="0"/>
                <a:satOff val="0"/>
                <a:lumOff val="0"/>
                <a:alphaOff val="0"/>
                <a:shade val="15000"/>
                <a:satMod val="180000"/>
              </a:schemeClr>
            </a:gs>
            <a:gs pos="50000">
              <a:schemeClr val="accent1">
                <a:tint val="40000"/>
                <a:hueOff val="0"/>
                <a:satOff val="0"/>
                <a:lumOff val="0"/>
                <a:alphaOff val="0"/>
                <a:shade val="45000"/>
                <a:satMod val="170000"/>
              </a:schemeClr>
            </a:gs>
            <a:gs pos="70000">
              <a:schemeClr val="accent1">
                <a:tint val="40000"/>
                <a:hueOff val="0"/>
                <a:satOff val="0"/>
                <a:lumOff val="0"/>
                <a:alphaOff val="0"/>
                <a:tint val="99000"/>
                <a:shade val="65000"/>
                <a:satMod val="155000"/>
              </a:schemeClr>
            </a:gs>
            <a:gs pos="100000">
              <a:schemeClr val="accent1">
                <a:tint val="40000"/>
                <a:hueOff val="0"/>
                <a:satOff val="0"/>
                <a:lumOff val="0"/>
                <a:alphaOff val="0"/>
                <a:tint val="95500"/>
                <a:shade val="100000"/>
                <a:satMod val="15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4BA29D38-6539-4AC5-A86F-E84132A3E730}">
      <dsp:nvSpPr>
        <dsp:cNvPr id="0" name=""/>
        <dsp:cNvSpPr/>
      </dsp:nvSpPr>
      <dsp:spPr>
        <a:xfrm>
          <a:off x="4233" y="1440179"/>
          <a:ext cx="2036080" cy="192024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b="1" u="sng" kern="1200" dirty="0" smtClean="0"/>
            <a:t>Carefully review Job Announcement and instructions provided in the How to Apply section.</a:t>
          </a:r>
          <a:endParaRPr lang="en-US" sz="1300" b="1" u="sng" kern="1200" dirty="0"/>
        </a:p>
      </dsp:txBody>
      <dsp:txXfrm>
        <a:off x="4233" y="1440179"/>
        <a:ext cx="2036080" cy="1920240"/>
      </dsp:txXfrm>
    </dsp:sp>
    <dsp:sp modelId="{8F770C23-4E1D-4811-B316-65AC036E2181}">
      <dsp:nvSpPr>
        <dsp:cNvPr id="0" name=""/>
        <dsp:cNvSpPr/>
      </dsp:nvSpPr>
      <dsp:spPr>
        <a:xfrm>
          <a:off x="2142117" y="1440179"/>
          <a:ext cx="2036080" cy="192024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b="1" u="sng" kern="1200" dirty="0" smtClean="0"/>
            <a:t>Ensure that you submit an accurate resume and all required documents.</a:t>
          </a:r>
          <a:endParaRPr lang="en-US" sz="1300" b="1" u="sng" kern="1200" dirty="0"/>
        </a:p>
      </dsp:txBody>
      <dsp:txXfrm>
        <a:off x="2142117" y="1440179"/>
        <a:ext cx="2036080" cy="1920240"/>
      </dsp:txXfrm>
    </dsp:sp>
    <dsp:sp modelId="{CCC97F0D-BE61-49D0-865B-D85BA1CB781E}">
      <dsp:nvSpPr>
        <dsp:cNvPr id="0" name=""/>
        <dsp:cNvSpPr/>
      </dsp:nvSpPr>
      <dsp:spPr>
        <a:xfrm>
          <a:off x="4280002" y="1440179"/>
          <a:ext cx="2036080" cy="192024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b="1" u="sng" kern="1200" dirty="0" smtClean="0"/>
            <a:t>Complete Assessment Questionnaire in Application Manager </a:t>
          </a:r>
          <a:r>
            <a:rPr lang="en-US" sz="1300" b="1" u="sng" kern="1200" dirty="0" smtClean="0"/>
            <a:t>and be sure to click the “Submit My Answers” Button.</a:t>
          </a:r>
          <a:endParaRPr lang="en-US" sz="1300" b="1" u="sng" kern="1200" dirty="0"/>
        </a:p>
      </dsp:txBody>
      <dsp:txXfrm>
        <a:off x="4280002" y="1440179"/>
        <a:ext cx="2036080" cy="1920240"/>
      </dsp:txXfrm>
    </dsp:sp>
    <dsp:sp modelId="{35C194ED-EB78-45BA-BC50-FFE0415161E7}">
      <dsp:nvSpPr>
        <dsp:cNvPr id="0" name=""/>
        <dsp:cNvSpPr/>
      </dsp:nvSpPr>
      <dsp:spPr>
        <a:xfrm>
          <a:off x="6417886" y="1440179"/>
          <a:ext cx="2036080" cy="192024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b="1" u="sng" kern="1200" dirty="0" smtClean="0"/>
            <a:t>Check your Application Status before </a:t>
          </a:r>
          <a:r>
            <a:rPr lang="en-US" sz="1300" b="1" u="sng" kern="1200" dirty="0" smtClean="0"/>
            <a:t>the </a:t>
          </a:r>
          <a:r>
            <a:rPr lang="en-US" sz="1300" b="1" u="sng" kern="1200" dirty="0" smtClean="0"/>
            <a:t>closing date of the job announcement.</a:t>
          </a:r>
          <a:endParaRPr lang="en-US" sz="1300" b="1" u="sng" kern="1200" dirty="0"/>
        </a:p>
      </dsp:txBody>
      <dsp:txXfrm>
        <a:off x="6417886" y="1440179"/>
        <a:ext cx="2036080" cy="19202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8DCF970-98E4-4C93-9772-8D2191A95960}" type="datetimeFigureOut">
              <a:rPr lang="en-US"/>
              <a:pPr>
                <a:defRPr/>
              </a:pPr>
              <a:t>08/07/2012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F8CC01C-F5B6-47C2-8DE0-A48210A43EB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84" charset="-128"/>
                <a:cs typeface="+mn-cs"/>
              </a:defRPr>
            </a:lvl1pPr>
          </a:lstStyle>
          <a:p>
            <a:pPr>
              <a:defRPr/>
            </a:pPr>
            <a:endParaRPr lang="en-US"/>
          </a:p>
        </p:txBody>
      </p:sp>
      <p:sp>
        <p:nvSpPr>
          <p:cNvPr id="122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84" charset="-128"/>
                <a:cs typeface="+mn-cs"/>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84" charset="-128"/>
                <a:cs typeface="+mn-cs"/>
              </a:defRPr>
            </a:lvl1pPr>
          </a:lstStyle>
          <a:p>
            <a:pPr>
              <a:defRPr/>
            </a:pPr>
            <a:endParaRPr lang="en-US"/>
          </a:p>
        </p:txBody>
      </p:sp>
      <p:sp>
        <p:nvSpPr>
          <p:cNvPr id="122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ea typeface="ＭＳ Ｐゴシック" pitchFamily="84" charset="-128"/>
                <a:cs typeface="+mn-cs"/>
              </a:defRPr>
            </a:lvl1pPr>
          </a:lstStyle>
          <a:p>
            <a:pPr>
              <a:defRPr/>
            </a:pPr>
            <a:fld id="{10AB4D3D-4FC2-427A-8E23-A9030B40FE0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84" charset="-128"/>
        <a:cs typeface="ＭＳ Ｐゴシック"/>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pitchFamily="84" charset="-128"/>
        <a:cs typeface="ＭＳ Ｐゴシック"/>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pitchFamily="84" charset="-128"/>
        <a:cs typeface="ＭＳ Ｐゴシック"/>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pitchFamily="84" charset="-128"/>
        <a:cs typeface="ＭＳ Ｐゴシック"/>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pitchFamily="84"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D7910C1-FBBB-4923-A6FD-A61B5347A6B9}" type="slidenum">
              <a:rPr lang="en-US" smtClean="0">
                <a:latin typeface="Arial" charset="0"/>
                <a:ea typeface="ＭＳ Ｐゴシック" pitchFamily="34" charset="-128"/>
              </a:rPr>
              <a:pPr/>
              <a:t>3</a:t>
            </a:fld>
            <a:endParaRPr lang="en-US" dirty="0" smtClean="0">
              <a:latin typeface="Arial" charset="0"/>
              <a:ea typeface="ＭＳ Ｐゴシック" pitchFamily="34" charset="-128"/>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smtClean="0">
              <a:latin typeface="Arial"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C210A681-B57A-4106-BA51-CF613CBD0962}" type="slidenum">
              <a:rPr lang="en-US" smtClean="0">
                <a:latin typeface="Arial" charset="0"/>
                <a:ea typeface="ＭＳ Ｐゴシック" pitchFamily="34" charset="-128"/>
              </a:rPr>
              <a:pPr/>
              <a:t>12</a:t>
            </a:fld>
            <a:endParaRPr lang="en-US" dirty="0" smtClean="0">
              <a:latin typeface="Arial" charset="0"/>
              <a:ea typeface="ＭＳ Ｐゴシック" pitchFamily="34" charset="-128"/>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dirty="0" smtClean="0">
              <a:latin typeface="Arial"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1B18752-3393-47D5-B335-BEEF6037BBE8}" type="slidenum">
              <a:rPr lang="en-US" smtClean="0">
                <a:latin typeface="Arial" charset="0"/>
                <a:ea typeface="ＭＳ Ｐゴシック" pitchFamily="34" charset="-128"/>
              </a:rPr>
              <a:pPr/>
              <a:t>13</a:t>
            </a:fld>
            <a:endParaRPr lang="en-US" dirty="0" smtClean="0">
              <a:latin typeface="Arial" charset="0"/>
              <a:ea typeface="ＭＳ Ｐゴシック" pitchFamily="34" charset="-128"/>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dirty="0" smtClean="0">
              <a:latin typeface="Arial"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ECB076C8-9B1B-47BC-BD6C-05519C011926}" type="slidenum">
              <a:rPr lang="en-US" smtClean="0">
                <a:latin typeface="Arial" charset="0"/>
                <a:ea typeface="ＭＳ Ｐゴシック" pitchFamily="34" charset="-128"/>
              </a:rPr>
              <a:pPr/>
              <a:t>14</a:t>
            </a:fld>
            <a:endParaRPr lang="en-US" dirty="0" smtClean="0">
              <a:latin typeface="Arial" charset="0"/>
              <a:ea typeface="ＭＳ Ｐゴシック"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dirty="0" smtClean="0">
              <a:latin typeface="Arial"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E2E63ED8-B3AA-470B-9235-6D1AEA5826A9}" type="slidenum">
              <a:rPr lang="en-US" smtClean="0">
                <a:latin typeface="Arial" charset="0"/>
                <a:ea typeface="ＭＳ Ｐゴシック" pitchFamily="34" charset="-128"/>
              </a:rPr>
              <a:pPr/>
              <a:t>15</a:t>
            </a:fld>
            <a:endParaRPr lang="en-US" dirty="0" smtClean="0">
              <a:latin typeface="Arial" charset="0"/>
              <a:ea typeface="ＭＳ Ｐゴシック" pitchFamily="34" charset="-128"/>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dirty="0" smtClean="0">
              <a:latin typeface="Arial"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85115173-4E44-4DAC-9C95-E43C8538604E}" type="slidenum">
              <a:rPr lang="en-US" smtClean="0">
                <a:latin typeface="Arial" charset="0"/>
                <a:ea typeface="ＭＳ Ｐゴシック" pitchFamily="34" charset="-128"/>
              </a:rPr>
              <a:pPr/>
              <a:t>16</a:t>
            </a:fld>
            <a:endParaRPr lang="en-US" dirty="0" smtClean="0">
              <a:latin typeface="Arial" charset="0"/>
              <a:ea typeface="ＭＳ Ｐゴシック" pitchFamily="34" charset="-128"/>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smtClean="0">
              <a:latin typeface="Arial"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0204F745-EEC4-4EA9-BA79-75EEA413A523}" type="slidenum">
              <a:rPr lang="en-US" smtClean="0">
                <a:latin typeface="Arial" charset="0"/>
                <a:ea typeface="ＭＳ Ｐゴシック" pitchFamily="34" charset="-128"/>
              </a:rPr>
              <a:pPr/>
              <a:t>17</a:t>
            </a:fld>
            <a:endParaRPr lang="en-US" dirty="0" smtClean="0">
              <a:latin typeface="Arial" charset="0"/>
              <a:ea typeface="ＭＳ Ｐゴシック" pitchFamily="34"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smtClean="0">
              <a:latin typeface="Arial"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FB3B4D88-CDCB-4A38-81D1-7D814406F0F6}" type="slidenum">
              <a:rPr lang="en-US" smtClean="0">
                <a:latin typeface="Arial" charset="0"/>
                <a:ea typeface="ＭＳ Ｐゴシック" pitchFamily="34" charset="-128"/>
              </a:rPr>
              <a:pPr/>
              <a:t>18</a:t>
            </a:fld>
            <a:endParaRPr lang="en-US" smtClean="0">
              <a:latin typeface="Arial" charset="0"/>
              <a:ea typeface="ＭＳ Ｐゴシック" pitchFamily="34" charset="-128"/>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4D5AC78-69D2-4DEB-9BE2-8B3F7306C376}" type="slidenum">
              <a:rPr lang="en-US" smtClean="0">
                <a:latin typeface="Arial" charset="0"/>
                <a:ea typeface="ＭＳ Ｐゴシック" pitchFamily="34" charset="-128"/>
              </a:rPr>
              <a:pPr/>
              <a:t>19</a:t>
            </a:fld>
            <a:endParaRPr lang="en-US" smtClean="0">
              <a:latin typeface="Arial" charset="0"/>
              <a:ea typeface="ＭＳ Ｐゴシック" pitchFamily="34" charset="-128"/>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2E85AC9-F926-4489-8447-573527A03A35}" type="slidenum">
              <a:rPr lang="en-US" smtClean="0">
                <a:latin typeface="Arial" charset="0"/>
                <a:ea typeface="ＭＳ Ｐゴシック" pitchFamily="34" charset="-128"/>
              </a:rPr>
              <a:pPr/>
              <a:t>20</a:t>
            </a:fld>
            <a:endParaRPr lang="en-US" smtClean="0">
              <a:latin typeface="Arial" charset="0"/>
              <a:ea typeface="ＭＳ Ｐゴシック" pitchFamily="34" charset="-128"/>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8582DAE-0BA5-4FAD-9030-D3C0D336C72A}" type="slidenum">
              <a:rPr lang="en-US" smtClean="0">
                <a:latin typeface="Arial" charset="0"/>
                <a:ea typeface="ＭＳ Ｐゴシック" pitchFamily="34" charset="-128"/>
              </a:rPr>
              <a:pPr/>
              <a:t>21</a:t>
            </a:fld>
            <a:endParaRPr lang="en-US" smtClean="0">
              <a:latin typeface="Arial" charset="0"/>
              <a:ea typeface="ＭＳ Ｐゴシック" pitchFamily="34" charset="-128"/>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495D874-499B-4793-98B6-83B30B81039F}" type="slidenum">
              <a:rPr lang="en-US" smtClean="0">
                <a:latin typeface="Arial" charset="0"/>
                <a:ea typeface="ＭＳ Ｐゴシック" pitchFamily="34" charset="-128"/>
              </a:rPr>
              <a:pPr/>
              <a:t>4</a:t>
            </a:fld>
            <a:endParaRPr lang="en-US" dirty="0" smtClean="0">
              <a:latin typeface="Arial" charset="0"/>
              <a:ea typeface="ＭＳ Ｐゴシック" pitchFamily="34" charset="-128"/>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dirty="0" smtClean="0">
              <a:latin typeface="Arial"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D2A30B0-6AEF-42DE-888B-C1C0B0E30110}" type="slidenum">
              <a:rPr lang="en-US" smtClean="0">
                <a:latin typeface="Arial" charset="0"/>
                <a:ea typeface="ＭＳ Ｐゴシック" pitchFamily="34" charset="-128"/>
              </a:rPr>
              <a:pPr/>
              <a:t>22</a:t>
            </a:fld>
            <a:endParaRPr lang="en-US" smtClean="0">
              <a:latin typeface="Arial" charset="0"/>
              <a:ea typeface="ＭＳ Ｐゴシック" pitchFamily="34" charset="-128"/>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D90F8B0-1BBF-495B-9113-8F9764290155}" type="slidenum">
              <a:rPr lang="en-US" smtClean="0">
                <a:latin typeface="Arial" charset="0"/>
                <a:ea typeface="ＭＳ Ｐゴシック" pitchFamily="34" charset="-128"/>
              </a:rPr>
              <a:pPr/>
              <a:t>23</a:t>
            </a:fld>
            <a:endParaRPr lang="en-US" smtClean="0">
              <a:latin typeface="Arial" charset="0"/>
              <a:ea typeface="ＭＳ Ｐゴシック" pitchFamily="34" charset="-128"/>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23CE91C7-1A29-448F-B7B8-6CD733A2472B}" type="slidenum">
              <a:rPr lang="en-US" smtClean="0">
                <a:latin typeface="Arial" charset="0"/>
                <a:ea typeface="ＭＳ Ｐゴシック" pitchFamily="34" charset="-128"/>
              </a:rPr>
              <a:pPr/>
              <a:t>24</a:t>
            </a:fld>
            <a:endParaRPr lang="en-US" smtClean="0">
              <a:latin typeface="Arial" charset="0"/>
              <a:ea typeface="ＭＳ Ｐゴシック" pitchFamily="34" charset="-128"/>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9C3CB289-A453-473F-9BA6-E70A5768E5A3}" type="slidenum">
              <a:rPr lang="en-US" smtClean="0">
                <a:latin typeface="Arial" charset="0"/>
                <a:ea typeface="ＭＳ Ｐゴシック" pitchFamily="34" charset="-128"/>
              </a:rPr>
              <a:pPr/>
              <a:t>25</a:t>
            </a:fld>
            <a:endParaRPr lang="en-US" smtClean="0">
              <a:latin typeface="Arial" charset="0"/>
              <a:ea typeface="ＭＳ Ｐゴシック" pitchFamily="34" charset="-128"/>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91C7859-6AB7-4675-A312-21FA33D20670}" type="slidenum">
              <a:rPr lang="en-US" smtClean="0">
                <a:latin typeface="Arial" charset="0"/>
                <a:ea typeface="ＭＳ Ｐゴシック" pitchFamily="34" charset="-128"/>
              </a:rPr>
              <a:pPr/>
              <a:t>5</a:t>
            </a:fld>
            <a:endParaRPr lang="en-US" dirty="0" smtClean="0">
              <a:latin typeface="Arial" charset="0"/>
              <a:ea typeface="ＭＳ Ｐゴシック" pitchFamily="34" charset="-128"/>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dirty="0" smtClean="0">
              <a:latin typeface="Arial"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635D99E3-C0C4-4733-900F-5B474326F7CE}" type="slidenum">
              <a:rPr lang="en-US" smtClean="0">
                <a:latin typeface="Arial" charset="0"/>
                <a:ea typeface="ＭＳ Ｐゴシック" pitchFamily="34" charset="-128"/>
              </a:rPr>
              <a:pPr/>
              <a:t>6</a:t>
            </a:fld>
            <a:endParaRPr lang="en-US" dirty="0" smtClean="0">
              <a:latin typeface="Arial" charset="0"/>
              <a:ea typeface="ＭＳ Ｐゴシック" pitchFamily="34"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dirty="0" smtClean="0">
              <a:latin typeface="Arial"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9E8D5661-3E90-478E-85E5-A42F0E8CF31B}" type="slidenum">
              <a:rPr lang="en-US" smtClean="0">
                <a:latin typeface="Arial" charset="0"/>
                <a:ea typeface="ＭＳ Ｐゴシック" pitchFamily="34" charset="-128"/>
              </a:rPr>
              <a:pPr/>
              <a:t>7</a:t>
            </a:fld>
            <a:endParaRPr lang="en-US" dirty="0" smtClean="0">
              <a:latin typeface="Arial" charset="0"/>
              <a:ea typeface="ＭＳ Ｐゴシック" pitchFamily="34" charset="-128"/>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smtClean="0">
              <a:latin typeface="Arial"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45651B5-7201-40B8-A8AA-E64E856F361C}" type="slidenum">
              <a:rPr lang="en-US" smtClean="0">
                <a:latin typeface="Arial" charset="0"/>
                <a:ea typeface="ＭＳ Ｐゴシック" pitchFamily="34" charset="-128"/>
              </a:rPr>
              <a:pPr/>
              <a:t>8</a:t>
            </a:fld>
            <a:endParaRPr lang="en-US" dirty="0" smtClean="0">
              <a:latin typeface="Arial" charset="0"/>
              <a:ea typeface="ＭＳ Ｐゴシック" pitchFamily="34" charset="-128"/>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latin typeface="Arial"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BA51A60-8A83-4726-8A6B-08FE9F04A24E}" type="slidenum">
              <a:rPr lang="en-US" smtClean="0">
                <a:latin typeface="Arial" charset="0"/>
                <a:ea typeface="ＭＳ Ｐゴシック" pitchFamily="34" charset="-128"/>
              </a:rPr>
              <a:pPr/>
              <a:t>9</a:t>
            </a:fld>
            <a:endParaRPr lang="en-US" dirty="0" smtClean="0">
              <a:latin typeface="Arial" charset="0"/>
              <a:ea typeface="ＭＳ Ｐゴシック" pitchFamily="34" charset="-128"/>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dirty="0" smtClean="0">
              <a:latin typeface="Arial"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6AEB8FF5-A4DA-484E-92AA-08B8C555866C}" type="slidenum">
              <a:rPr lang="en-US" smtClean="0">
                <a:latin typeface="Arial" charset="0"/>
                <a:ea typeface="ＭＳ Ｐゴシック" pitchFamily="34" charset="-128"/>
              </a:rPr>
              <a:pPr/>
              <a:t>10</a:t>
            </a:fld>
            <a:endParaRPr lang="en-US" dirty="0" smtClean="0">
              <a:latin typeface="Arial" charset="0"/>
              <a:ea typeface="ＭＳ Ｐゴシック" pitchFamily="34" charset="-128"/>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dirty="0" smtClean="0">
              <a:latin typeface="Arial"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A75A833-E7AA-4F8D-B0F4-EA33183F47C5}" type="slidenum">
              <a:rPr lang="en-US" smtClean="0">
                <a:latin typeface="Arial" charset="0"/>
                <a:ea typeface="ＭＳ Ｐゴシック" pitchFamily="34" charset="-128"/>
              </a:rPr>
              <a:pPr/>
              <a:t>11</a:t>
            </a:fld>
            <a:endParaRPr lang="en-US" dirty="0" smtClean="0">
              <a:latin typeface="Arial" charset="0"/>
              <a:ea typeface="ＭＳ Ｐゴシック" pitchFamily="34" charset="-128"/>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smtClean="0">
              <a:latin typeface="Arial"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12AEF9C8-05EB-47A8-ADC8-E1E60942CAD7}" type="datetimeFigureOut">
              <a:rPr lang="en-US"/>
              <a:pPr>
                <a:defRPr/>
              </a:pPr>
              <a:t>08/07/2012</a:t>
            </a:fld>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88B2A5E9-FBF4-4472-AC8F-2BEA08FD392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D5F7658-44A8-45AA-8751-D45195167F07}" type="datetimeFigureOut">
              <a:rPr lang="en-US"/>
              <a:pPr>
                <a:defRPr/>
              </a:pPr>
              <a:t>08/07/2012</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F907B34-B98E-444D-8A10-7882ABDE42D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125F95E-631F-43F8-A7F3-5AFB38099E92}" type="datetimeFigureOut">
              <a:rPr lang="en-US"/>
              <a:pPr>
                <a:defRPr/>
              </a:pPr>
              <a:t>08/07/2012</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9848AC6-6807-4DC5-82A6-A82A5A288E9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0D5009B8-133E-4E42-BE87-7FC695C632C8}" type="datetimeFigureOut">
              <a:rPr lang="en-US"/>
              <a:pPr>
                <a:defRPr/>
              </a:pPr>
              <a:t>08/07/2012</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D10298B-6BF2-42F4-9701-898EB4BEFE6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08357313-88A6-4807-975C-4966A1A9EE31}" type="datetimeFigureOut">
              <a:rPr lang="en-US"/>
              <a:pPr>
                <a:defRPr/>
              </a:pPr>
              <a:t>08/07/2012</a:t>
            </a:fld>
            <a:endParaRPr lang="en-US" dirty="0"/>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7B854888-5E1F-4B08-8E64-B1DF55B573C4}"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18BAC0F0-C9E0-428A-BEEC-49587EA7D219}" type="datetimeFigureOut">
              <a:rPr lang="en-US"/>
              <a:pPr>
                <a:defRPr/>
              </a:pPr>
              <a:t>08/07/2012</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DC555C6F-1056-4DB5-86EA-9C6048DE6DDB}"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FB36D3D5-0A62-43ED-904C-984FC57BE1CE}" type="datetimeFigureOut">
              <a:rPr lang="en-US"/>
              <a:pPr>
                <a:defRPr/>
              </a:pPr>
              <a:t>08/07/2012</a:t>
            </a:fld>
            <a:endParaRPr lang="en-US" dirty="0"/>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D5F0E944-B69F-434F-89B2-70A425221F6A}"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B0E7B11A-7643-43D5-BF63-AF062C138417}" type="datetimeFigureOut">
              <a:rPr lang="en-US"/>
              <a:pPr>
                <a:defRPr/>
              </a:pPr>
              <a:t>08/07/2012</a:t>
            </a:fld>
            <a:endParaRPr lang="en-US" dirty="0"/>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01B4A66B-0DCF-4FBB-A4F9-790E99CCD6EB}"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D5EDB5E2-3C4D-4A48-B0D0-F388510560B5}" type="datetimeFigureOut">
              <a:rPr lang="en-US"/>
              <a:pPr>
                <a:defRPr/>
              </a:pPr>
              <a:t>08/07/2012</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11E00CF5-4226-495D-8224-221F9F75612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4F4FC8FB-364E-41A0-BBB9-4F880C9A422F}" type="datetimeFigureOut">
              <a:rPr lang="en-US"/>
              <a:pPr>
                <a:defRPr/>
              </a:pPr>
              <a:t>08/07/2012</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B86E2D05-A1B8-47E1-91DD-894A6BE014BF}"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99EF29E2-8FEF-4B3A-9B09-F1B9A0578CA1}" type="datetimeFigureOut">
              <a:rPr lang="en-US"/>
              <a:pPr>
                <a:defRPr/>
              </a:pPr>
              <a:t>08/07/2012</a:t>
            </a:fld>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B274CB62-F2A7-4F6F-B684-4259F2D9F2C8}"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fld id="{0F4DC98F-C824-4FA2-9209-E041400F74EA}" type="datetimeFigureOut">
              <a:rPr lang="en-US"/>
              <a:pPr>
                <a:defRPr/>
              </a:pPr>
              <a:t>08/07/2012</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32B9045E-C142-4C61-9C0D-7BB676DD5CE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5" r:id="rId1"/>
    <p:sldLayoutId id="2147483781" r:id="rId2"/>
    <p:sldLayoutId id="2147483786" r:id="rId3"/>
    <p:sldLayoutId id="2147483787" r:id="rId4"/>
    <p:sldLayoutId id="2147483788" r:id="rId5"/>
    <p:sldLayoutId id="2147483789" r:id="rId6"/>
    <p:sldLayoutId id="2147483782" r:id="rId7"/>
    <p:sldLayoutId id="2147483790" r:id="rId8"/>
    <p:sldLayoutId id="2147483791" r:id="rId9"/>
    <p:sldLayoutId id="2147483783" r:id="rId10"/>
    <p:sldLayoutId id="2147483784"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hyperlink" Target="http://jobsearch.usajobs.gov/browse.aspx" TargetMode="External"/><Relationship Id="rId3" Type="http://schemas.openxmlformats.org/officeDocument/2006/relationships/image" Target="../media/image2.jpeg"/><Relationship Id="rId7" Type="http://schemas.openxmlformats.org/officeDocument/2006/relationships/hyperlink" Target="http://www.usajobs.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my.usajobs.gov/Logout.aspx" TargetMode="External"/><Relationship Id="rId11" Type="http://schemas.openxmlformats.org/officeDocument/2006/relationships/hyperlink" Target="javascript:__doPostBack('MasterPage1$BodyContent$ApplyPageButtons$btnCancel','')" TargetMode="External"/><Relationship Id="rId5" Type="http://schemas.openxmlformats.org/officeDocument/2006/relationships/hyperlink" Target="https://my.usajobs.gov/apply/applystart.aspx?cpdf=dd10&amp;jobid=83070065&amp;redirect=http://jobsearch.usajobs.gov/search.aspx?q=auditor&amp;where=virginia&amp;brd=3876&amp;vw=b&amp;fedemp=y&amp;fedpub=y" TargetMode="External"/><Relationship Id="rId10" Type="http://schemas.openxmlformats.org/officeDocument/2006/relationships/hyperlink" Target="javascript:WebForm_DoPostBackWithOptions(new%20WebForm_PostBackOptions(%22MasterPage1:BodyContent:ApplyPageButtons:btnSubmit%22,%20%22%22,%20true,%20%22%22,%20%22%22,%20false,%20true))" TargetMode="External"/><Relationship Id="rId4" Type="http://schemas.openxmlformats.org/officeDocument/2006/relationships/image" Target="../media/image9.png"/><Relationship Id="rId9" Type="http://schemas.openxmlformats.org/officeDocument/2006/relationships/hyperlink" Target="http://jobsearch.usajobs.gov/advanced.aspx"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jpeg"/><Relationship Id="rId7" Type="http://schemas.openxmlformats.org/officeDocument/2006/relationships/hyperlink" Target="http://eshelp.opm.gov/RoboApi.asp?project=AppMan001&amp;context=2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usajobs.gov/" TargetMode="External"/><Relationship Id="rId5" Type="http://schemas.openxmlformats.org/officeDocument/2006/relationships/hyperlink" Target="https://applicationmanager.gov/" TargetMode="External"/><Relationship Id="rId4" Type="http://schemas.openxmlformats.org/officeDocument/2006/relationships/image" Target="../media/image10.png"/><Relationship Id="rId9" Type="http://schemas.openxmlformats.org/officeDocument/2006/relationships/hyperlink" Target="https://applicationmanager.gov/Login.aspx?VacancyID=207966"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eshelp.opm.gov/RoboApi.asp?project=AppMan001&amp;context=26" TargetMode="External"/><Relationship Id="rId3" Type="http://schemas.openxmlformats.org/officeDocument/2006/relationships/image" Target="../media/image2.jpeg"/><Relationship Id="rId7" Type="http://schemas.openxmlformats.org/officeDocument/2006/relationships/hyperlink" Target="javascript:__doPostBack('ctl00$cphMain$hlRecove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eshelp.opm.gov/RoboApi.asp?project=AppMan001&amp;context=2" TargetMode="External"/><Relationship Id="rId11" Type="http://schemas.openxmlformats.org/officeDocument/2006/relationships/hyperlink" Target="http://eshelp.opm.gov/RoboApi.asp?project=AppMan001&amp;context=4" TargetMode="External"/><Relationship Id="rId5" Type="http://schemas.openxmlformats.org/officeDocument/2006/relationships/hyperlink" Target="https://applicationmanager.gov/Login.aspx?VacancyID=207966" TargetMode="External"/><Relationship Id="rId10" Type="http://schemas.openxmlformats.org/officeDocument/2006/relationships/hyperlink" Target="http://eshelp.opm.gov/RoboApi.asp?project=AppMan001&amp;context=21" TargetMode="External"/><Relationship Id="rId4" Type="http://schemas.openxmlformats.org/officeDocument/2006/relationships/image" Target="../media/image12.png"/><Relationship Id="rId9" Type="http://schemas.openxmlformats.org/officeDocument/2006/relationships/hyperlink" Target="http://eshelp.opm.gov/RoboApi.asp?project=AppMan001&amp;context=2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eshelp.opm.gov/RoboApi.asp?project=AppMan001&amp;context=2" TargetMode="External"/><Relationship Id="rId5" Type="http://schemas.openxmlformats.org/officeDocument/2006/relationships/hyperlink" Target="https://applicationmanager.gov/LoginCreate.aspx?VacancyID=207966" TargetMode="Externa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applicationmanager.gov/Application.aspx?VIN=207966" TargetMode="Externa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hyperlink" Target="mailto:cristina.mitchem@us.army.mi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openxmlformats.org/officeDocument/2006/relationships/hyperlink" Target="http://jobsearch.usajobs.gov/browse.aspx" TargetMode="External"/><Relationship Id="rId13" Type="http://schemas.openxmlformats.org/officeDocument/2006/relationships/hyperlink" Target="http://www.usajobs.gov/individualswithdisabilities.asp" TargetMode="External"/><Relationship Id="rId18" Type="http://schemas.openxmlformats.org/officeDocument/2006/relationships/hyperlink" Target="http://www.usajobs.gov/contactus.asp" TargetMode="External"/><Relationship Id="rId3" Type="http://schemas.openxmlformats.org/officeDocument/2006/relationships/image" Target="../media/image2.jpeg"/><Relationship Id="rId21" Type="http://schemas.openxmlformats.org/officeDocument/2006/relationships/hyperlink" Target="http://www.usajobs.gov/privacy.asp" TargetMode="External"/><Relationship Id="rId7" Type="http://schemas.openxmlformats.org/officeDocument/2006/relationships/hyperlink" Target="https://my.usajobs.gov/Account/Account.aspx" TargetMode="External"/><Relationship Id="rId12" Type="http://schemas.openxmlformats.org/officeDocument/2006/relationships/hyperlink" Target="http://www.usajobs.gov/hiringevents.asp" TargetMode="External"/><Relationship Id="rId17" Type="http://schemas.openxmlformats.org/officeDocument/2006/relationships/hyperlink" Target="http://www.usajobs.gov/sitemap.asp" TargetMode="External"/><Relationship Id="rId2" Type="http://schemas.openxmlformats.org/officeDocument/2006/relationships/notesSlide" Target="../notesSlides/notesSlide2.xml"/><Relationship Id="rId16" Type="http://schemas.openxmlformats.org/officeDocument/2006/relationships/hyperlink" Target="http://www.usajobs.gov/seniorexecutives.asp" TargetMode="External"/><Relationship Id="rId20" Type="http://schemas.openxmlformats.org/officeDocument/2006/relationships/hyperlink" Target="http://recruiter.usajobs.gov/" TargetMode="External"/><Relationship Id="rId1" Type="http://schemas.openxmlformats.org/officeDocument/2006/relationships/slideLayout" Target="../slideLayouts/slideLayout2.xml"/><Relationship Id="rId6" Type="http://schemas.openxmlformats.org/officeDocument/2006/relationships/hyperlink" Target="https://my.usajobs.gov/Login.aspx" TargetMode="External"/><Relationship Id="rId11" Type="http://schemas.openxmlformats.org/officeDocument/2006/relationships/hyperlink" Target="http://www.usajobs.gov/whyworkforamerica.asp" TargetMode="External"/><Relationship Id="rId5" Type="http://schemas.openxmlformats.org/officeDocument/2006/relationships/hyperlink" Target="http://www.usajobs.gov/" TargetMode="External"/><Relationship Id="rId15" Type="http://schemas.openxmlformats.org/officeDocument/2006/relationships/hyperlink" Target="http://www.usajobs.gov/studentjobs/" TargetMode="External"/><Relationship Id="rId10" Type="http://schemas.openxmlformats.org/officeDocument/2006/relationships/hyperlink" Target="http://www.usajobs.gov/firsttimevisitors.asp" TargetMode="External"/><Relationship Id="rId19" Type="http://schemas.openxmlformats.org/officeDocument/2006/relationships/hyperlink" Target="http://www.usajobs.gov/help.asp" TargetMode="External"/><Relationship Id="rId4" Type="http://schemas.openxmlformats.org/officeDocument/2006/relationships/image" Target="../media/image3.png"/><Relationship Id="rId9" Type="http://schemas.openxmlformats.org/officeDocument/2006/relationships/hyperlink" Target="http://jobsearch.usajobs.gov/advanced.aspx" TargetMode="External"/><Relationship Id="rId14" Type="http://schemas.openxmlformats.org/officeDocument/2006/relationships/hyperlink" Target="http://www.usajobs.gov/veterans.as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my.usajobs.gov/Account/Account.aspx"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hyperlink" Target="http://jobsearch.usajobs.gov/browse.aspx" TargetMode="External"/><Relationship Id="rId13" Type="http://schemas.openxmlformats.org/officeDocument/2006/relationships/hyperlink" Target="http://www.usajobs.gov/studentjobs/" TargetMode="External"/><Relationship Id="rId18" Type="http://schemas.openxmlformats.org/officeDocument/2006/relationships/hyperlink" Target="http://www.usajobs.gov/contactus.asp" TargetMode="External"/><Relationship Id="rId3" Type="http://schemas.openxmlformats.org/officeDocument/2006/relationships/image" Target="../media/image2.jpeg"/><Relationship Id="rId21" Type="http://schemas.openxmlformats.org/officeDocument/2006/relationships/hyperlink" Target="http://www.usajobs.gov/privacy.asp" TargetMode="External"/><Relationship Id="rId7" Type="http://schemas.openxmlformats.org/officeDocument/2006/relationships/hyperlink" Target="http://www.usajobs.gov/" TargetMode="External"/><Relationship Id="rId12" Type="http://schemas.openxmlformats.org/officeDocument/2006/relationships/hyperlink" Target="javascript:openSection(2)" TargetMode="External"/><Relationship Id="rId17" Type="http://schemas.openxmlformats.org/officeDocument/2006/relationships/hyperlink" Target="http://www.usajobs.gov/sitemap.asp" TargetMode="External"/><Relationship Id="rId2" Type="http://schemas.openxmlformats.org/officeDocument/2006/relationships/notesSlide" Target="../notesSlides/notesSlide5.xml"/><Relationship Id="rId16" Type="http://schemas.openxmlformats.org/officeDocument/2006/relationships/hyperlink" Target="javascript:openSection(3)" TargetMode="External"/><Relationship Id="rId20" Type="http://schemas.openxmlformats.org/officeDocument/2006/relationships/hyperlink" Target="http://recruiter.usajobs.gov/" TargetMode="External"/><Relationship Id="rId1" Type="http://schemas.openxmlformats.org/officeDocument/2006/relationships/slideLayout" Target="../slideLayouts/slideLayout2.xml"/><Relationship Id="rId6" Type="http://schemas.openxmlformats.org/officeDocument/2006/relationships/hyperlink" Target="https://my.usajobs.gov/Logout.aspx" TargetMode="External"/><Relationship Id="rId11" Type="http://schemas.openxmlformats.org/officeDocument/2006/relationships/hyperlink" Target="javascript:openSection(1)" TargetMode="External"/><Relationship Id="rId5" Type="http://schemas.openxmlformats.org/officeDocument/2006/relationships/hyperlink" Target="https://my.usajobs.gov/" TargetMode="External"/><Relationship Id="rId15" Type="http://schemas.openxmlformats.org/officeDocument/2006/relationships/hyperlink" Target="javascript:openSection(4)" TargetMode="External"/><Relationship Id="rId10" Type="http://schemas.openxmlformats.org/officeDocument/2006/relationships/hyperlink" Target="https://my.usajobs.gov/Account/AccountEdit.aspx" TargetMode="External"/><Relationship Id="rId19" Type="http://schemas.openxmlformats.org/officeDocument/2006/relationships/hyperlink" Target="http://www.usajobs.gov/help.asp" TargetMode="External"/><Relationship Id="rId4" Type="http://schemas.openxmlformats.org/officeDocument/2006/relationships/image" Target="../media/image6.png"/><Relationship Id="rId9" Type="http://schemas.openxmlformats.org/officeDocument/2006/relationships/hyperlink" Target="http://jobsearch.usajobs.gov/advanced.aspx" TargetMode="External"/><Relationship Id="rId14" Type="http://schemas.openxmlformats.org/officeDocument/2006/relationships/hyperlink" Target="javascript:openSection(6)" TargetMode="External"/><Relationship Id="rId22" Type="http://schemas.openxmlformats.org/officeDocument/2006/relationships/hyperlink" Target="http://www.arguard.org/"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jobsearch.usajobs.gov/browse.aspx" TargetMode="External"/><Relationship Id="rId13" Type="http://schemas.openxmlformats.org/officeDocument/2006/relationships/hyperlink" Target="javascript:_jsevt(['re',12],['sort','dtex']);" TargetMode="External"/><Relationship Id="rId18" Type="http://schemas.openxmlformats.org/officeDocument/2006/relationships/hyperlink" Target="https://my.usajobs.gov/JobFile/JobFile.aspx?action=ADD&amp;JobID=85983098&amp;sq=q=Auditor&amp;where=Virginia&amp;brd=3876&amp;vw=b&amp;FedEmp=Y&amp;FedPub=Y&amp;AVSDM=2010-02-12+14:38:00" TargetMode="External"/><Relationship Id="rId26" Type="http://schemas.openxmlformats.org/officeDocument/2006/relationships/hyperlink" Target="http://jobview.usajobs.gov/GetJob.aspx?JobID=84362372&amp;JobTitle=Auditor&amp;q=Auditor&amp;where=Virginia&amp;brd=3876&amp;vw=b&amp;FedEmp=Y&amp;FedPub=Y&amp;AVSDM=2010-01-29+03:23:00" TargetMode="External"/><Relationship Id="rId3" Type="http://schemas.openxmlformats.org/officeDocument/2006/relationships/image" Target="../media/image2.jpeg"/><Relationship Id="rId21" Type="http://schemas.openxmlformats.org/officeDocument/2006/relationships/hyperlink" Target="https://my.usajobs.gov/JobFile/JobFile.aspx?action=ADD&amp;JobID=80975932&amp;sq=q=Auditor&amp;where=Virginia&amp;brd=3876&amp;vw=b&amp;FedEmp=Y&amp;FedPub=Y&amp;AVSDM=2010-01-29+03:23:00" TargetMode="External"/><Relationship Id="rId34" Type="http://schemas.openxmlformats.org/officeDocument/2006/relationships/hyperlink" Target="javascript:_jsevt(['re',135],['mlt',61157534,'JobTitle']);" TargetMode="External"/><Relationship Id="rId7" Type="http://schemas.openxmlformats.org/officeDocument/2006/relationships/hyperlink" Target="http://www.usajobs.gov/" TargetMode="External"/><Relationship Id="rId12" Type="http://schemas.openxmlformats.org/officeDocument/2006/relationships/hyperlink" Target="javascript:_jsevt(['re',4],['page',2]);" TargetMode="External"/><Relationship Id="rId17" Type="http://schemas.openxmlformats.org/officeDocument/2006/relationships/hyperlink" Target="javascript:;" TargetMode="External"/><Relationship Id="rId25" Type="http://schemas.openxmlformats.org/officeDocument/2006/relationships/hyperlink" Target="javascript:_jsevt(['re',135],['mlt',60201852,'JobTitle']);" TargetMode="External"/><Relationship Id="rId33" Type="http://schemas.openxmlformats.org/officeDocument/2006/relationships/hyperlink" Target="https://my.usajobs.gov/JobFile/JobFile.aspx?action=ADD&amp;JobID=83711704&amp;sq=q=Auditor&amp;where=Virginia&amp;brd=3876&amp;vw=b&amp;FedEmp=Y&amp;FedPub=Y&amp;AVSDM=2010-01-29+03:23:00" TargetMode="External"/><Relationship Id="rId38" Type="http://schemas.openxmlformats.org/officeDocument/2006/relationships/hyperlink" Target="http://jobview.usajobs.gov/GetJob.aspx?JobID=80957556&amp;JobTitle=Auditor&amp;q=Auditor&amp;where=Virginia&amp;brd=3876&amp;vw=b&amp;FedEmp=Y&amp;FedPub=Y&amp;AVSDM=2010-02-03+10:03:00" TargetMode="External"/><Relationship Id="rId2" Type="http://schemas.openxmlformats.org/officeDocument/2006/relationships/notesSlide" Target="../notesSlides/notesSlide6.xml"/><Relationship Id="rId16" Type="http://schemas.openxmlformats.org/officeDocument/2006/relationships/hyperlink" Target="http://jobview.usajobs.gov/GetJob.aspx?JobID=85983098&amp;JobTitle=Supervisory+Auditor&amp;q=Auditor&amp;where=Virginia&amp;brd=3876&amp;vw=b&amp;FedEmp=Y&amp;FedPub=Y&amp;AVSDM=2010-02-12+14:38:00" TargetMode="External"/><Relationship Id="rId20" Type="http://schemas.openxmlformats.org/officeDocument/2006/relationships/hyperlink" Target="http://jobview.usajobs.gov/GetJob.aspx?JobID=80975932&amp;JobTitle=Auditor&amp;q=Auditor&amp;where=Virginia&amp;brd=3876&amp;vw=b&amp;FedEmp=Y&amp;FedPub=Y&amp;AVSDM=2010-01-29+03:23:00" TargetMode="External"/><Relationship Id="rId29" Type="http://schemas.openxmlformats.org/officeDocument/2006/relationships/hyperlink" Target="http://jobview.usajobs.gov/GetJob.aspx?JobID=80590398&amp;JobTitle=Auditor&amp;q=Auditor&amp;where=Virginia&amp;brd=3876&amp;vw=b&amp;FedEmp=Y&amp;FedPub=Y&amp;AVSDM=2010-01-29+03:23:00" TargetMode="External"/><Relationship Id="rId1" Type="http://schemas.openxmlformats.org/officeDocument/2006/relationships/slideLayout" Target="../slideLayouts/slideLayout2.xml"/><Relationship Id="rId6" Type="http://schemas.openxmlformats.org/officeDocument/2006/relationships/hyperlink" Target="https://my.usajobs.gov/Logout.aspx" TargetMode="External"/><Relationship Id="rId11" Type="http://schemas.openxmlformats.org/officeDocument/2006/relationships/hyperlink" Target="javascript:_jsevt(['re',3],['page',2]);" TargetMode="External"/><Relationship Id="rId24" Type="http://schemas.openxmlformats.org/officeDocument/2006/relationships/hyperlink" Target="https://my.usajobs.gov/JobFile/JobFile.aspx?action=ADD&amp;JobID=82481233&amp;sq=q=Auditor&amp;where=Virginia&amp;brd=3876&amp;vw=b&amp;FedEmp=Y&amp;FedPub=Y&amp;AVSDM=2010-01-29+03:23:00" TargetMode="External"/><Relationship Id="rId32" Type="http://schemas.openxmlformats.org/officeDocument/2006/relationships/hyperlink" Target="http://jobview.usajobs.gov/GetJob.aspx?JobID=83711704&amp;JobTitle=Auditor&amp;q=Auditor&amp;where=Virginia&amp;brd=3876&amp;vw=b&amp;FedEmp=Y&amp;FedPub=Y&amp;AVSDM=2010-01-29+03:23:00" TargetMode="External"/><Relationship Id="rId37" Type="http://schemas.openxmlformats.org/officeDocument/2006/relationships/hyperlink" Target="javascript:_jsevt(['re',135],['mlt',61289978,'JobTitle']);" TargetMode="External"/><Relationship Id="rId5" Type="http://schemas.openxmlformats.org/officeDocument/2006/relationships/hyperlink" Target="http://jobsearch.usajobs.gov/Search.aspx?q=Auditor&amp;where=Virginia&amp;brd=3876&amp;vw=b&amp;FedEmp=Y&amp;FedPub=Y" TargetMode="External"/><Relationship Id="rId15" Type="http://schemas.openxmlformats.org/officeDocument/2006/relationships/hyperlink" Target="javascript:_jsevt(['re',12],['sort','sl']);" TargetMode="External"/><Relationship Id="rId23" Type="http://schemas.openxmlformats.org/officeDocument/2006/relationships/hyperlink" Target="http://jobview.usajobs.gov/GetJob.aspx?JobID=82481233&amp;JobTitle=Auditor&amp;q=Auditor&amp;where=Virginia&amp;brd=3876&amp;vw=b&amp;FedEmp=Y&amp;FedPub=Y&amp;AVSDM=2010-01-29+03:23:00" TargetMode="External"/><Relationship Id="rId28" Type="http://schemas.openxmlformats.org/officeDocument/2006/relationships/hyperlink" Target="javascript:_jsevt(['re',135],['mlt',61664620,'JobTitle']);" TargetMode="External"/><Relationship Id="rId36" Type="http://schemas.openxmlformats.org/officeDocument/2006/relationships/hyperlink" Target="https://my.usajobs.gov/JobFile/JobFile.aspx?action=ADD&amp;JobID=83880191&amp;sq=q=Auditor&amp;where=Virginia&amp;brd=3876&amp;vw=b&amp;FedEmp=Y&amp;FedPub=Y&amp;AVSDM=2010-01-29+03:23:00" TargetMode="External"/><Relationship Id="rId10" Type="http://schemas.openxmlformats.org/officeDocument/2006/relationships/hyperlink" Target="javascript:_jsevt(['re',10],['view','d']);" TargetMode="External"/><Relationship Id="rId19" Type="http://schemas.openxmlformats.org/officeDocument/2006/relationships/hyperlink" Target="javascript:_jsevt(['re',135],['mlt',62904811,'JobTitle']);" TargetMode="External"/><Relationship Id="rId31" Type="http://schemas.openxmlformats.org/officeDocument/2006/relationships/hyperlink" Target="javascript:_jsevt(['re',135],['mlt',58718298,'JobTitle']);" TargetMode="External"/><Relationship Id="rId4" Type="http://schemas.openxmlformats.org/officeDocument/2006/relationships/image" Target="../media/image7.png"/><Relationship Id="rId9" Type="http://schemas.openxmlformats.org/officeDocument/2006/relationships/hyperlink" Target="http://jobsearch.usajobs.gov/advanced.aspx" TargetMode="External"/><Relationship Id="rId14" Type="http://schemas.openxmlformats.org/officeDocument/2006/relationships/hyperlink" Target="javascript:_jsevt(['re',12],['sort','jt']);" TargetMode="External"/><Relationship Id="rId22" Type="http://schemas.openxmlformats.org/officeDocument/2006/relationships/hyperlink" Target="javascript:_jsevt(['re',135],['mlt',59000721,'JobTitle']);" TargetMode="External"/><Relationship Id="rId27" Type="http://schemas.openxmlformats.org/officeDocument/2006/relationships/hyperlink" Target="https://my.usajobs.gov/JobFile/JobFile.aspx?action=ADD&amp;JobID=84362372&amp;sq=q=Auditor&amp;where=Virginia&amp;brd=3876&amp;vw=b&amp;FedEmp=Y&amp;FedPub=Y&amp;AVSDM=2010-01-29+03:23:00" TargetMode="External"/><Relationship Id="rId30" Type="http://schemas.openxmlformats.org/officeDocument/2006/relationships/hyperlink" Target="https://my.usajobs.gov/JobFile/JobFile.aspx?action=ADD&amp;JobID=80590398&amp;sq=q=Auditor&amp;where=Virginia&amp;brd=3876&amp;vw=b&amp;FedEmp=Y&amp;FedPub=Y&amp;AVSDM=2010-01-29+03:23:00" TargetMode="External"/><Relationship Id="rId35" Type="http://schemas.openxmlformats.org/officeDocument/2006/relationships/hyperlink" Target="http://jobview.usajobs.gov/GetJob.aspx?JobID=83880191&amp;JobTitle=Auditor&amp;q=Auditor&amp;where=Virginia&amp;brd=3876&amp;vw=b&amp;FedEmp=Y&amp;FedPub=Y&amp;AVSDM=2010-01-29+03:23:0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6"/>
          <p:cNvSpPr>
            <a:spLocks noGrp="1"/>
          </p:cNvSpPr>
          <p:nvPr>
            <p:ph idx="4294967295"/>
          </p:nvPr>
        </p:nvSpPr>
        <p:spPr>
          <a:xfrm>
            <a:off x="1600200" y="1600200"/>
            <a:ext cx="5715000" cy="4525963"/>
          </a:xfrm>
        </p:spPr>
        <p:txBody>
          <a:bodyPr/>
          <a:lstStyle/>
          <a:p>
            <a:pPr algn="ctr" eaLnBrk="1" hangingPunct="1">
              <a:buFont typeface="Wingdings 3" pitchFamily="18" charset="2"/>
              <a:buNone/>
            </a:pPr>
            <a:endParaRPr lang="en-US" b="1" dirty="0" smtClean="0">
              <a:latin typeface="Arial" charset="0"/>
              <a:cs typeface="Arial" charset="0"/>
            </a:endParaRPr>
          </a:p>
          <a:p>
            <a:pPr algn="ctr" eaLnBrk="1" hangingPunct="1">
              <a:buFont typeface="Wingdings 3" pitchFamily="18" charset="2"/>
              <a:buNone/>
            </a:pPr>
            <a:r>
              <a:rPr lang="en-US" sz="3600" b="1" dirty="0" smtClean="0">
                <a:latin typeface="Arial" charset="0"/>
                <a:cs typeface="Arial" charset="0"/>
              </a:rPr>
              <a:t>The Federal Hiring Process Using  </a:t>
            </a:r>
          </a:p>
          <a:p>
            <a:pPr algn="ctr" eaLnBrk="1" hangingPunct="1">
              <a:buFont typeface="Wingdings 3" pitchFamily="18" charset="2"/>
              <a:buNone/>
            </a:pPr>
            <a:r>
              <a:rPr lang="en-US" sz="3600" b="1" dirty="0" smtClean="0">
                <a:latin typeface="Arial" charset="0"/>
                <a:cs typeface="Arial" charset="0"/>
              </a:rPr>
              <a:t>USAJOBS &amp; Application Manager</a:t>
            </a:r>
          </a:p>
          <a:p>
            <a:pPr eaLnBrk="1" hangingPunct="1">
              <a:buFont typeface="Wingdings 3" pitchFamily="18" charset="2"/>
              <a:buNone/>
            </a:pP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18435"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96D148A1-F98C-47EA-B98D-39318496885D}" type="slidenum">
              <a:rPr lang="en-US" sz="1000">
                <a:solidFill>
                  <a:schemeClr val="bg1"/>
                </a:solidFill>
              </a:rPr>
              <a:pPr algn="r" eaLnBrk="0" hangingPunct="0"/>
              <a:t>10</a:t>
            </a:fld>
            <a:endParaRPr lang="en-US" sz="1000" dirty="0"/>
          </a:p>
        </p:txBody>
      </p:sp>
      <p:sp>
        <p:nvSpPr>
          <p:cNvPr id="10244" name="Rectangle 5"/>
          <p:cNvSpPr>
            <a:spLocks noGrp="1" noChangeArrowheads="1"/>
          </p:cNvSpPr>
          <p:nvPr>
            <p:ph type="title"/>
          </p:nvPr>
        </p:nvSpPr>
        <p:spPr>
          <a:xfrm>
            <a:off x="457200" y="274638"/>
            <a:ext cx="8229600" cy="792162"/>
          </a:xfrm>
        </p:spPr>
        <p:txBody>
          <a:bodyPr anchor="t"/>
          <a:lstStyle/>
          <a:p>
            <a:pPr eaLnBrk="1" fontAlgn="auto" hangingPunct="1">
              <a:spcAft>
                <a:spcPts val="0"/>
              </a:spcAft>
              <a:defRPr/>
            </a:pPr>
            <a:r>
              <a:rPr lang="en-US" sz="3200" dirty="0" smtClean="0"/>
              <a:t>Select Resume and Attachment(s) </a:t>
            </a:r>
          </a:p>
        </p:txBody>
      </p:sp>
      <p:sp>
        <p:nvSpPr>
          <p:cNvPr id="18437"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dirty="0">
                <a:solidFill>
                  <a:schemeClr val="bg1"/>
                </a:solidFill>
              </a:rPr>
              <a:t>Application Process  • </a:t>
            </a:r>
            <a:r>
              <a:rPr lang="en-US" sz="1100" dirty="0" smtClean="0">
                <a:solidFill>
                  <a:schemeClr val="bg1"/>
                </a:solidFill>
              </a:rPr>
              <a:t>August </a:t>
            </a:r>
            <a:r>
              <a:rPr lang="en-US" sz="1100" dirty="0" smtClean="0">
                <a:solidFill>
                  <a:schemeClr val="bg1"/>
                </a:solidFill>
              </a:rPr>
              <a:t>2012</a:t>
            </a:r>
            <a:endParaRPr lang="en-US" sz="1100" dirty="0">
              <a:solidFill>
                <a:schemeClr val="bg1"/>
              </a:solidFill>
            </a:endParaRPr>
          </a:p>
        </p:txBody>
      </p:sp>
      <p:grpSp>
        <p:nvGrpSpPr>
          <p:cNvPr id="2" name="Group 2"/>
          <p:cNvGrpSpPr>
            <a:grpSpLocks noChangeAspect="1"/>
          </p:cNvGrpSpPr>
          <p:nvPr/>
        </p:nvGrpSpPr>
        <p:grpSpPr bwMode="auto">
          <a:xfrm>
            <a:off x="152399" y="1295401"/>
            <a:ext cx="5714407" cy="3962400"/>
            <a:chOff x="0" y="0"/>
            <a:chExt cx="743" cy="644"/>
          </a:xfrm>
          <a:effectLst>
            <a:outerShdw blurRad="50800" dist="38100" dir="13500000" algn="br" rotWithShape="0">
              <a:prstClr val="black">
                <a:alpha val="40000"/>
              </a:prstClr>
            </a:outerShdw>
          </a:effectLst>
        </p:grpSpPr>
        <p:pic>
          <p:nvPicPr>
            <p:cNvPr id="111619" name="Picture 3"/>
            <p:cNvPicPr>
              <a:picLocks noChangeAspect="1" noChangeArrowheads="1"/>
            </p:cNvPicPr>
            <p:nvPr/>
          </p:nvPicPr>
          <p:blipFill>
            <a:blip r:embed="rId4" cstate="print"/>
            <a:srcRect/>
            <a:stretch>
              <a:fillRect/>
            </a:stretch>
          </p:blipFill>
          <p:spPr bwMode="auto">
            <a:xfrm>
              <a:off x="0" y="0"/>
              <a:ext cx="743" cy="644"/>
            </a:xfrm>
            <a:prstGeom prst="rect">
              <a:avLst/>
            </a:prstGeom>
            <a:noFill/>
          </p:spPr>
        </p:pic>
        <p:sp>
          <p:nvSpPr>
            <p:cNvPr id="111620" name="Rectangle 4">
              <a:hlinkClick r:id="rId5" tooltip="skip over navigation"/>
            </p:cNvPr>
            <p:cNvSpPr>
              <a:spLocks noChangeAspect="1" noChangeArrowheads="1"/>
            </p:cNvSpPr>
            <p:nvPr/>
          </p:nvSpPr>
          <p:spPr bwMode="auto">
            <a:xfrm>
              <a:off x="-14" y="24"/>
              <a:ext cx="101" cy="12"/>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11621" name="Rectangle 5">
              <a:hlinkClick r:id="rId6" tooltip="Sign out"/>
            </p:cNvPr>
            <p:cNvSpPr>
              <a:spLocks noChangeAspect="1" noChangeArrowheads="1"/>
            </p:cNvSpPr>
            <p:nvPr/>
          </p:nvSpPr>
          <p:spPr bwMode="auto">
            <a:xfrm>
              <a:off x="667" y="7"/>
              <a:ext cx="41" cy="12"/>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11622" name="Rectangle 6">
              <a:hlinkClick r:id="rId7"/>
            </p:cNvPr>
            <p:cNvSpPr>
              <a:spLocks noChangeAspect="1" noChangeArrowheads="1"/>
            </p:cNvSpPr>
            <p:nvPr/>
          </p:nvSpPr>
          <p:spPr bwMode="auto">
            <a:xfrm>
              <a:off x="53" y="43"/>
              <a:ext cx="187" cy="44"/>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11623" name="Rectangle 7">
              <a:hlinkClick r:id="rId8" tooltip="Browse Jobs &gt;"/>
            </p:cNvPr>
            <p:cNvSpPr>
              <a:spLocks noChangeAspect="1" noChangeArrowheads="1"/>
            </p:cNvSpPr>
            <p:nvPr/>
          </p:nvSpPr>
          <p:spPr bwMode="auto">
            <a:xfrm>
              <a:off x="438" y="77"/>
              <a:ext cx="79" cy="12"/>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11624" name="Rectangle 8">
              <a:hlinkClick r:id="rId9" tooltip="Advanced/International Search &gt;"/>
            </p:cNvPr>
            <p:cNvSpPr>
              <a:spLocks noChangeAspect="1" noChangeArrowheads="1"/>
            </p:cNvSpPr>
            <p:nvPr/>
          </p:nvSpPr>
          <p:spPr bwMode="auto">
            <a:xfrm>
              <a:off x="529" y="77"/>
              <a:ext cx="183" cy="12"/>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11625" name="Rectangle 9">
              <a:hlinkClick r:id="rId10" tooltip="Apply for this position now!"/>
            </p:cNvPr>
            <p:cNvSpPr>
              <a:spLocks noChangeAspect="1" noChangeArrowheads="1"/>
            </p:cNvSpPr>
            <p:nvPr/>
          </p:nvSpPr>
          <p:spPr bwMode="auto">
            <a:xfrm>
              <a:off x="193" y="592"/>
              <a:ext cx="18" cy="26"/>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11626" name="Rectangle 10">
              <a:hlinkClick r:id="rId10" tooltip="Apply for this position now!"/>
            </p:cNvPr>
            <p:cNvSpPr>
              <a:spLocks noChangeAspect="1" noChangeArrowheads="1"/>
            </p:cNvSpPr>
            <p:nvPr/>
          </p:nvSpPr>
          <p:spPr bwMode="auto">
            <a:xfrm>
              <a:off x="211" y="597"/>
              <a:ext cx="198" cy="16"/>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11627" name="Rectangle 11">
              <a:hlinkClick r:id="rId10" tooltip="Apply for this position now!"/>
            </p:cNvPr>
            <p:cNvSpPr>
              <a:spLocks noChangeAspect="1" noChangeArrowheads="1"/>
            </p:cNvSpPr>
            <p:nvPr/>
          </p:nvSpPr>
          <p:spPr bwMode="auto">
            <a:xfrm>
              <a:off x="409" y="592"/>
              <a:ext cx="44" cy="26"/>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11628" name="Rectangle 12">
              <a:hlinkClick r:id="rId11" tooltip="Cancel"/>
            </p:cNvPr>
            <p:cNvSpPr>
              <a:spLocks noChangeAspect="1" noChangeArrowheads="1"/>
            </p:cNvSpPr>
            <p:nvPr/>
          </p:nvSpPr>
          <p:spPr bwMode="auto">
            <a:xfrm>
              <a:off x="457" y="592"/>
              <a:ext cx="18" cy="26"/>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11629" name="Rectangle 13">
              <a:hlinkClick r:id="rId11" tooltip="Cancel"/>
            </p:cNvPr>
            <p:cNvSpPr>
              <a:spLocks noChangeAspect="1" noChangeArrowheads="1"/>
            </p:cNvSpPr>
            <p:nvPr/>
          </p:nvSpPr>
          <p:spPr bwMode="auto">
            <a:xfrm>
              <a:off x="475" y="597"/>
              <a:ext cx="49" cy="16"/>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11630" name="Rectangle 14">
              <a:hlinkClick r:id="rId11" tooltip="Cancel"/>
            </p:cNvPr>
            <p:cNvSpPr>
              <a:spLocks noChangeAspect="1" noChangeArrowheads="1"/>
            </p:cNvSpPr>
            <p:nvPr/>
          </p:nvSpPr>
          <p:spPr bwMode="auto">
            <a:xfrm>
              <a:off x="524" y="592"/>
              <a:ext cx="44" cy="26"/>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grpSp>
      <p:sp>
        <p:nvSpPr>
          <p:cNvPr id="18439" name="TextBox 18"/>
          <p:cNvSpPr txBox="1">
            <a:spLocks noChangeArrowheads="1"/>
          </p:cNvSpPr>
          <p:nvPr/>
        </p:nvSpPr>
        <p:spPr bwMode="auto">
          <a:xfrm>
            <a:off x="5943600" y="1447800"/>
            <a:ext cx="3048000" cy="5016758"/>
          </a:xfrm>
          <a:prstGeom prst="rect">
            <a:avLst/>
          </a:prstGeom>
          <a:noFill/>
          <a:ln w="9525">
            <a:noFill/>
            <a:miter lim="800000"/>
            <a:headEnd/>
            <a:tailEnd/>
          </a:ln>
        </p:spPr>
        <p:txBody>
          <a:bodyPr>
            <a:spAutoFit/>
          </a:bodyPr>
          <a:lstStyle/>
          <a:p>
            <a:r>
              <a:rPr lang="en-US" sz="1600" dirty="0" smtClean="0"/>
              <a:t>-After </a:t>
            </a:r>
            <a:r>
              <a:rPr lang="en-US" sz="1600" dirty="0"/>
              <a:t>you click Apply Online, you will have the option to select a Resume and any supporting documents (attachments) to be linked to </a:t>
            </a:r>
          </a:p>
          <a:p>
            <a:r>
              <a:rPr lang="en-US" sz="1600" dirty="0"/>
              <a:t>your application. </a:t>
            </a:r>
          </a:p>
          <a:p>
            <a:endParaRPr lang="en-US" sz="1600" b="1" dirty="0"/>
          </a:p>
          <a:p>
            <a:r>
              <a:rPr lang="en-US" sz="1600" b="1" dirty="0" smtClean="0"/>
              <a:t>-Please </a:t>
            </a:r>
            <a:r>
              <a:rPr lang="en-US" sz="1600" b="1" dirty="0"/>
              <a:t>Note: </a:t>
            </a:r>
            <a:r>
              <a:rPr lang="en-US" sz="1600" dirty="0"/>
              <a:t>If you are updating a previously submitted application, you must re-submit your Resume and all applicable supporting </a:t>
            </a:r>
            <a:r>
              <a:rPr lang="en-US" sz="1600" dirty="0" smtClean="0"/>
              <a:t>documents.  Take time to make sure your resume contains up-to-date information</a:t>
            </a:r>
            <a:r>
              <a:rPr lang="en-US" sz="1600" dirty="0" smtClean="0"/>
              <a:t>.  </a:t>
            </a:r>
            <a:r>
              <a:rPr lang="en-US" sz="1600" b="1" dirty="0" smtClean="0"/>
              <a:t>Hold down the “Ctrl” key to select multiple documents.  </a:t>
            </a:r>
            <a:r>
              <a:rPr lang="en-US" sz="1600" b="1" u="sng" dirty="0" smtClean="0"/>
              <a:t>If required documents are missing, your application WILL NOT BE CONSIDERED!</a:t>
            </a:r>
            <a:endParaRPr lang="en-US" sz="1600" b="1" u="sng" dirty="0"/>
          </a:p>
          <a:p>
            <a:endParaRPr lang="en-US" sz="1600" dirty="0"/>
          </a:p>
        </p:txBody>
      </p:sp>
      <p:sp>
        <p:nvSpPr>
          <p:cNvPr id="20" name="TextBox 19"/>
          <p:cNvSpPr txBox="1"/>
          <p:nvPr/>
        </p:nvSpPr>
        <p:spPr>
          <a:xfrm>
            <a:off x="0" y="5334000"/>
            <a:ext cx="5943600" cy="1077218"/>
          </a:xfrm>
          <a:prstGeom prst="rect">
            <a:avLst/>
          </a:prstGeom>
          <a:noFill/>
        </p:spPr>
        <p:txBody>
          <a:bodyPr wrap="square" rtlCol="0">
            <a:spAutoFit/>
          </a:bodyPr>
          <a:lstStyle/>
          <a:p>
            <a:r>
              <a:rPr lang="en-US" sz="1600" b="1" dirty="0" smtClean="0"/>
              <a:t>-Placing a checkmark in the box takes the place of signatures needed on documents by certifying all the information you are submitting is true and correct to the best of your knowledge. </a:t>
            </a:r>
            <a:endParaRPr lang="en-US" sz="16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19459"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645844ED-56FA-461C-8F63-7D88F678F580}" type="slidenum">
              <a:rPr lang="en-US" sz="1000">
                <a:solidFill>
                  <a:schemeClr val="bg1"/>
                </a:solidFill>
              </a:rPr>
              <a:pPr algn="r" eaLnBrk="0" hangingPunct="0"/>
              <a:t>11</a:t>
            </a:fld>
            <a:endParaRPr lang="en-US" sz="1000" dirty="0"/>
          </a:p>
        </p:txBody>
      </p:sp>
      <p:sp>
        <p:nvSpPr>
          <p:cNvPr id="8197" name="Rectangle 5"/>
          <p:cNvSpPr>
            <a:spLocks noGrp="1" noChangeArrowheads="1"/>
          </p:cNvSpPr>
          <p:nvPr>
            <p:ph type="title"/>
          </p:nvPr>
        </p:nvSpPr>
        <p:spPr>
          <a:xfrm>
            <a:off x="457200" y="274638"/>
            <a:ext cx="8229600" cy="792162"/>
          </a:xfrm>
        </p:spPr>
        <p:txBody>
          <a:bodyPr anchor="t">
            <a:normAutofit fontScale="90000"/>
          </a:bodyPr>
          <a:lstStyle/>
          <a:p>
            <a:pPr eaLnBrk="1" fontAlgn="auto" hangingPunct="1">
              <a:spcAft>
                <a:spcPts val="0"/>
              </a:spcAft>
              <a:defRPr/>
            </a:pPr>
            <a:r>
              <a:rPr lang="en-US" sz="3200" dirty="0" smtClean="0"/>
              <a:t>Transition to USA Staffing® - Application Manager</a:t>
            </a:r>
          </a:p>
        </p:txBody>
      </p:sp>
      <p:sp>
        <p:nvSpPr>
          <p:cNvPr id="19461"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dirty="0">
                <a:solidFill>
                  <a:schemeClr val="bg1"/>
                </a:solidFill>
              </a:rPr>
              <a:t>Application Process  • </a:t>
            </a:r>
            <a:r>
              <a:rPr lang="en-US" sz="1100" dirty="0" smtClean="0">
                <a:solidFill>
                  <a:schemeClr val="bg1"/>
                </a:solidFill>
              </a:rPr>
              <a:t>August </a:t>
            </a:r>
            <a:r>
              <a:rPr lang="en-US" sz="1100" dirty="0" smtClean="0">
                <a:solidFill>
                  <a:schemeClr val="bg1"/>
                </a:solidFill>
              </a:rPr>
              <a:t>2012</a:t>
            </a:r>
            <a:endParaRPr lang="en-US" sz="1100" dirty="0">
              <a:solidFill>
                <a:schemeClr val="bg1"/>
              </a:solidFill>
            </a:endParaRPr>
          </a:p>
        </p:txBody>
      </p:sp>
      <p:grpSp>
        <p:nvGrpSpPr>
          <p:cNvPr id="2" name="Group 2"/>
          <p:cNvGrpSpPr>
            <a:grpSpLocks noChangeAspect="1"/>
          </p:cNvGrpSpPr>
          <p:nvPr/>
        </p:nvGrpSpPr>
        <p:grpSpPr bwMode="auto">
          <a:xfrm>
            <a:off x="152401" y="1295400"/>
            <a:ext cx="3733800" cy="1888735"/>
            <a:chOff x="0" y="0"/>
            <a:chExt cx="684" cy="346"/>
          </a:xfrm>
          <a:effectLst>
            <a:outerShdw blurRad="50800" dist="38100" dir="10800000" algn="r" rotWithShape="0">
              <a:prstClr val="black">
                <a:alpha val="40000"/>
              </a:prstClr>
            </a:outerShdw>
          </a:effectLst>
        </p:grpSpPr>
        <p:pic>
          <p:nvPicPr>
            <p:cNvPr id="112643" name="Picture 3"/>
            <p:cNvPicPr>
              <a:picLocks noChangeAspect="1" noChangeArrowheads="1"/>
            </p:cNvPicPr>
            <p:nvPr/>
          </p:nvPicPr>
          <p:blipFill>
            <a:blip r:embed="rId4" cstate="print"/>
            <a:srcRect/>
            <a:stretch>
              <a:fillRect/>
            </a:stretch>
          </p:blipFill>
          <p:spPr bwMode="auto">
            <a:xfrm>
              <a:off x="0" y="0"/>
              <a:ext cx="684" cy="346"/>
            </a:xfrm>
            <a:prstGeom prst="rect">
              <a:avLst/>
            </a:prstGeom>
            <a:noFill/>
          </p:spPr>
        </p:pic>
        <p:sp>
          <p:nvSpPr>
            <p:cNvPr id="112644" name="Rectangle 4">
              <a:hlinkClick r:id="rId5" tooltip="https://ApplicationManager.gov"/>
            </p:cNvPr>
            <p:cNvSpPr>
              <a:spLocks noChangeAspect="1" noChangeArrowheads="1"/>
            </p:cNvSpPr>
            <p:nvPr/>
          </p:nvSpPr>
          <p:spPr bwMode="auto">
            <a:xfrm>
              <a:off x="96" y="187"/>
              <a:ext cx="166" cy="15"/>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12645" name="Rectangle 5">
              <a:hlinkClick r:id="rId6" tooltip="http://www.USAJOBS.gov"/>
            </p:cNvPr>
            <p:cNvSpPr>
              <a:spLocks noChangeAspect="1" noChangeArrowheads="1"/>
            </p:cNvSpPr>
            <p:nvPr/>
          </p:nvSpPr>
          <p:spPr bwMode="auto">
            <a:xfrm>
              <a:off x="178" y="202"/>
              <a:ext cx="136" cy="15"/>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12646" name="Rectangle 6">
              <a:hlinkClick r:id="rId7" tooltip="Application Manager Quick Start Guide"/>
            </p:cNvPr>
            <p:cNvSpPr>
              <a:spLocks noChangeAspect="1" noChangeArrowheads="1"/>
            </p:cNvSpPr>
            <p:nvPr/>
          </p:nvSpPr>
          <p:spPr bwMode="auto">
            <a:xfrm>
              <a:off x="131" y="247"/>
              <a:ext cx="209" cy="15"/>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grpSp>
      <p:grpSp>
        <p:nvGrpSpPr>
          <p:cNvPr id="3" name="Group 7"/>
          <p:cNvGrpSpPr>
            <a:grpSpLocks noChangeAspect="1"/>
          </p:cNvGrpSpPr>
          <p:nvPr/>
        </p:nvGrpSpPr>
        <p:grpSpPr bwMode="auto">
          <a:xfrm>
            <a:off x="2133600" y="3124200"/>
            <a:ext cx="6867525" cy="3162300"/>
            <a:chOff x="0" y="0"/>
            <a:chExt cx="721" cy="332"/>
          </a:xfrm>
          <a:effectLst>
            <a:outerShdw blurRad="50800" dist="38100" dir="13500000" algn="br" rotWithShape="0">
              <a:prstClr val="black">
                <a:alpha val="40000"/>
              </a:prstClr>
            </a:outerShdw>
          </a:effectLst>
        </p:grpSpPr>
        <p:pic>
          <p:nvPicPr>
            <p:cNvPr id="112648" name="Picture 8"/>
            <p:cNvPicPr>
              <a:picLocks noChangeAspect="1" noChangeArrowheads="1"/>
            </p:cNvPicPr>
            <p:nvPr/>
          </p:nvPicPr>
          <p:blipFill>
            <a:blip r:embed="rId8" cstate="print"/>
            <a:srcRect/>
            <a:stretch>
              <a:fillRect/>
            </a:stretch>
          </p:blipFill>
          <p:spPr bwMode="auto">
            <a:xfrm>
              <a:off x="0" y="0"/>
              <a:ext cx="721" cy="332"/>
            </a:xfrm>
            <a:prstGeom prst="rect">
              <a:avLst/>
            </a:prstGeom>
            <a:noFill/>
          </p:spPr>
        </p:pic>
        <p:sp>
          <p:nvSpPr>
            <p:cNvPr id="112649" name="Rectangle 9">
              <a:hlinkClick r:id="rId9" tooltip="Skip Navigation"/>
            </p:cNvPr>
            <p:cNvSpPr>
              <a:spLocks noChangeAspect="1" noChangeArrowheads="1"/>
            </p:cNvSpPr>
            <p:nvPr/>
          </p:nvSpPr>
          <p:spPr bwMode="auto">
            <a:xfrm>
              <a:off x="-5" y="-13"/>
              <a:ext cx="89" cy="17"/>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12650" name="Rectangle 10">
              <a:hlinkClick r:id="rId5" tooltip="https://ApplicationManager.gov"/>
            </p:cNvPr>
            <p:cNvSpPr>
              <a:spLocks noChangeAspect="1" noChangeArrowheads="1"/>
            </p:cNvSpPr>
            <p:nvPr/>
          </p:nvSpPr>
          <p:spPr bwMode="auto">
            <a:xfrm>
              <a:off x="130" y="197"/>
              <a:ext cx="166" cy="15"/>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12651" name="Rectangle 11">
              <a:hlinkClick r:id="rId6" tooltip="http://www.USAJOBS.gov"/>
            </p:cNvPr>
            <p:cNvSpPr>
              <a:spLocks noChangeAspect="1" noChangeArrowheads="1"/>
            </p:cNvSpPr>
            <p:nvPr/>
          </p:nvSpPr>
          <p:spPr bwMode="auto">
            <a:xfrm>
              <a:off x="212" y="212"/>
              <a:ext cx="136" cy="15"/>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12652" name="Rectangle 12">
              <a:hlinkClick r:id="rId7" tooltip="Application Manager Quick Start Guide"/>
            </p:cNvPr>
            <p:cNvSpPr>
              <a:spLocks noChangeAspect="1" noChangeArrowheads="1"/>
            </p:cNvSpPr>
            <p:nvPr/>
          </p:nvSpPr>
          <p:spPr bwMode="auto">
            <a:xfrm>
              <a:off x="165" y="257"/>
              <a:ext cx="209" cy="15"/>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grpSp>
      <p:sp>
        <p:nvSpPr>
          <p:cNvPr id="19464" name="TextBox 16"/>
          <p:cNvSpPr txBox="1">
            <a:spLocks noChangeArrowheads="1"/>
          </p:cNvSpPr>
          <p:nvPr/>
        </p:nvSpPr>
        <p:spPr bwMode="auto">
          <a:xfrm>
            <a:off x="3886200" y="1219200"/>
            <a:ext cx="5029200" cy="2092881"/>
          </a:xfrm>
          <a:prstGeom prst="rect">
            <a:avLst/>
          </a:prstGeom>
          <a:noFill/>
          <a:ln w="9525">
            <a:noFill/>
            <a:miter lim="800000"/>
            <a:headEnd/>
            <a:tailEnd/>
          </a:ln>
        </p:spPr>
        <p:txBody>
          <a:bodyPr wrap="square">
            <a:spAutoFit/>
          </a:bodyPr>
          <a:lstStyle/>
          <a:p>
            <a:pPr eaLnBrk="0" hangingPunct="0"/>
            <a:r>
              <a:rPr lang="en-US" sz="1600" b="1" dirty="0" smtClean="0"/>
              <a:t>-Once you click the “Apply </a:t>
            </a:r>
            <a:r>
              <a:rPr lang="en-US" sz="1600" b="1" dirty="0" smtClean="0"/>
              <a:t>For This Position Now” button, the system will take you to Application Manager.  </a:t>
            </a:r>
            <a:r>
              <a:rPr lang="en-US" sz="1600" b="1" dirty="0" smtClean="0"/>
              <a:t>Application </a:t>
            </a:r>
            <a:r>
              <a:rPr lang="en-US" sz="1600" b="1" dirty="0"/>
              <a:t>Manager is a separate Federal system from USAJOBS.  It is used </a:t>
            </a:r>
            <a:r>
              <a:rPr lang="en-US" sz="1600" b="1" dirty="0" smtClean="0"/>
              <a:t>by </a:t>
            </a:r>
            <a:r>
              <a:rPr lang="en-US" sz="1600" b="1" dirty="0"/>
              <a:t>Federal agencies to collect online applications and assessment information for </a:t>
            </a:r>
            <a:r>
              <a:rPr lang="en-US" sz="1600" b="1" dirty="0" smtClean="0"/>
              <a:t>open </a:t>
            </a:r>
            <a:r>
              <a:rPr lang="en-US" sz="1600" b="1" dirty="0"/>
              <a:t>positions.</a:t>
            </a:r>
          </a:p>
          <a:p>
            <a:pPr eaLnBrk="0" hangingPunct="0"/>
            <a:endParaRPr lang="en-US" sz="1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20483"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D0003EB4-6069-40DF-AC82-D58DA5B83348}" type="slidenum">
              <a:rPr lang="en-US" sz="1000">
                <a:solidFill>
                  <a:schemeClr val="bg1"/>
                </a:solidFill>
              </a:rPr>
              <a:pPr algn="r" eaLnBrk="0" hangingPunct="0"/>
              <a:t>12</a:t>
            </a:fld>
            <a:endParaRPr lang="en-US" sz="1000" dirty="0"/>
          </a:p>
        </p:txBody>
      </p:sp>
      <p:sp>
        <p:nvSpPr>
          <p:cNvPr id="12292" name="Rectangle 5"/>
          <p:cNvSpPr>
            <a:spLocks noGrp="1" noChangeArrowheads="1"/>
          </p:cNvSpPr>
          <p:nvPr>
            <p:ph type="title"/>
          </p:nvPr>
        </p:nvSpPr>
        <p:spPr>
          <a:xfrm>
            <a:off x="457200" y="274638"/>
            <a:ext cx="8229600" cy="792162"/>
          </a:xfrm>
        </p:spPr>
        <p:txBody>
          <a:bodyPr anchor="t"/>
          <a:lstStyle/>
          <a:p>
            <a:pPr eaLnBrk="1" fontAlgn="auto" hangingPunct="1">
              <a:spcAft>
                <a:spcPts val="0"/>
              </a:spcAft>
              <a:defRPr/>
            </a:pPr>
            <a:r>
              <a:rPr lang="en-US" sz="3200" dirty="0" smtClean="0"/>
              <a:t>Application Manager</a:t>
            </a:r>
          </a:p>
        </p:txBody>
      </p:sp>
      <p:sp>
        <p:nvSpPr>
          <p:cNvPr id="20485"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dirty="0">
                <a:solidFill>
                  <a:schemeClr val="bg1"/>
                </a:solidFill>
              </a:rPr>
              <a:t>Application Process  • </a:t>
            </a:r>
            <a:r>
              <a:rPr lang="en-US" sz="1100" dirty="0" smtClean="0">
                <a:solidFill>
                  <a:schemeClr val="bg1"/>
                </a:solidFill>
              </a:rPr>
              <a:t>August </a:t>
            </a:r>
            <a:r>
              <a:rPr lang="en-US" sz="1100" dirty="0" smtClean="0">
                <a:solidFill>
                  <a:schemeClr val="bg1"/>
                </a:solidFill>
              </a:rPr>
              <a:t>2012</a:t>
            </a:r>
            <a:endParaRPr lang="en-US" sz="1100" dirty="0">
              <a:solidFill>
                <a:schemeClr val="bg1"/>
              </a:solidFill>
            </a:endParaRPr>
          </a:p>
        </p:txBody>
      </p:sp>
      <p:sp>
        <p:nvSpPr>
          <p:cNvPr id="20486" name="TextBox 14"/>
          <p:cNvSpPr txBox="1">
            <a:spLocks noChangeArrowheads="1"/>
          </p:cNvSpPr>
          <p:nvPr/>
        </p:nvSpPr>
        <p:spPr bwMode="auto">
          <a:xfrm>
            <a:off x="152400" y="1371600"/>
            <a:ext cx="8458200" cy="4724370"/>
          </a:xfrm>
          <a:prstGeom prst="rect">
            <a:avLst/>
          </a:prstGeom>
          <a:noFill/>
          <a:ln w="9525">
            <a:noFill/>
            <a:miter lim="800000"/>
            <a:headEnd/>
            <a:tailEnd/>
          </a:ln>
        </p:spPr>
        <p:txBody>
          <a:bodyPr>
            <a:spAutoFit/>
          </a:bodyPr>
          <a:lstStyle/>
          <a:p>
            <a:pPr eaLnBrk="0" hangingPunct="0"/>
            <a:r>
              <a:rPr lang="en-US" b="1" u="sng" dirty="0"/>
              <a:t>With Application Manager you can:</a:t>
            </a:r>
          </a:p>
          <a:p>
            <a:pPr eaLnBrk="0" hangingPunct="0"/>
            <a:endParaRPr lang="en-US" sz="2000" b="1" dirty="0"/>
          </a:p>
          <a:p>
            <a:pPr marL="742950" lvl="1" indent="-285750" eaLnBrk="0" hangingPunct="0">
              <a:lnSpc>
                <a:spcPct val="80000"/>
              </a:lnSpc>
              <a:buClr>
                <a:srgbClr val="0065A4"/>
              </a:buClr>
              <a:buFont typeface="Arial" charset="0"/>
              <a:buChar char="•"/>
            </a:pPr>
            <a:r>
              <a:rPr lang="en-US" sz="2000" b="1" dirty="0"/>
              <a:t>Work on, submit, and track your application packages.</a:t>
            </a:r>
          </a:p>
          <a:p>
            <a:pPr marL="742950" lvl="1" indent="-285750" eaLnBrk="0" hangingPunct="0">
              <a:lnSpc>
                <a:spcPct val="80000"/>
              </a:lnSpc>
              <a:buClr>
                <a:srgbClr val="0065A4"/>
              </a:buClr>
            </a:pPr>
            <a:endParaRPr lang="en-US" sz="2000" b="1" dirty="0"/>
          </a:p>
          <a:p>
            <a:pPr marL="742950" lvl="1" indent="-285750" eaLnBrk="0" hangingPunct="0">
              <a:lnSpc>
                <a:spcPct val="80000"/>
              </a:lnSpc>
              <a:buClr>
                <a:srgbClr val="0065A4"/>
              </a:buClr>
              <a:buFont typeface="Arial" charset="0"/>
              <a:buChar char="•"/>
            </a:pPr>
            <a:r>
              <a:rPr lang="en-US" sz="2000" b="1" dirty="0"/>
              <a:t>Check the status of each application package (e.g., not submitted, </a:t>
            </a:r>
            <a:r>
              <a:rPr lang="en-US" sz="2000" b="1" dirty="0" smtClean="0"/>
              <a:t>Waiting on Human Resources Specialis</a:t>
            </a:r>
            <a:r>
              <a:rPr lang="en-US" sz="2000" b="1" dirty="0" smtClean="0"/>
              <a:t>t Action, etc.</a:t>
            </a:r>
            <a:r>
              <a:rPr lang="en-US" sz="2000" b="1" dirty="0" smtClean="0"/>
              <a:t>)</a:t>
            </a:r>
            <a:endParaRPr lang="en-US" sz="2000" b="1" dirty="0"/>
          </a:p>
          <a:p>
            <a:pPr marL="742950" lvl="1" indent="-285750" eaLnBrk="0" hangingPunct="0">
              <a:lnSpc>
                <a:spcPct val="80000"/>
              </a:lnSpc>
              <a:buClr>
                <a:srgbClr val="0065A4"/>
              </a:buClr>
            </a:pPr>
            <a:endParaRPr lang="en-US" sz="2000" b="1" dirty="0"/>
          </a:p>
          <a:p>
            <a:pPr marL="742950" lvl="1" indent="-285750" eaLnBrk="0" hangingPunct="0">
              <a:lnSpc>
                <a:spcPct val="80000"/>
              </a:lnSpc>
              <a:buClr>
                <a:srgbClr val="0065A4"/>
              </a:buClr>
              <a:buFont typeface="Arial" charset="0"/>
              <a:buChar char="•"/>
            </a:pPr>
            <a:r>
              <a:rPr lang="en-US" sz="2000" b="1" dirty="0"/>
              <a:t>View and print your Assessment Questionnaire responses and any of the documents submitted with an application. </a:t>
            </a:r>
            <a:br>
              <a:rPr lang="en-US" sz="2000" b="1" dirty="0"/>
            </a:br>
            <a:r>
              <a:rPr lang="en-US" sz="2000" b="1" dirty="0"/>
              <a:t> </a:t>
            </a:r>
          </a:p>
          <a:p>
            <a:pPr marL="742950" lvl="1" indent="-285750" eaLnBrk="0" hangingPunct="0">
              <a:lnSpc>
                <a:spcPct val="80000"/>
              </a:lnSpc>
              <a:buClr>
                <a:srgbClr val="0065A4"/>
              </a:buClr>
              <a:buFont typeface="Arial" charset="0"/>
              <a:buChar char="•"/>
            </a:pPr>
            <a:r>
              <a:rPr lang="en-US" sz="2000" b="1" dirty="0"/>
              <a:t>Review any correspondence sent to you by </a:t>
            </a:r>
            <a:r>
              <a:rPr lang="en-US" sz="2000" b="1" dirty="0" smtClean="0"/>
              <a:t>the USA Jobs system</a:t>
            </a:r>
            <a:r>
              <a:rPr lang="en-US" sz="2000" b="1" dirty="0" smtClean="0"/>
              <a:t>.</a:t>
            </a:r>
            <a:endParaRPr lang="en-US" sz="2000" b="1" dirty="0"/>
          </a:p>
          <a:p>
            <a:pPr marL="742950" lvl="1" indent="-285750" eaLnBrk="0" hangingPunct="0">
              <a:lnSpc>
                <a:spcPct val="80000"/>
              </a:lnSpc>
              <a:buClr>
                <a:srgbClr val="0065A4"/>
              </a:buClr>
              <a:buFont typeface="Arial" charset="0"/>
              <a:buChar char="•"/>
            </a:pPr>
            <a:endParaRPr lang="en-US" sz="2000" b="1" dirty="0"/>
          </a:p>
          <a:p>
            <a:pPr marL="742950" lvl="1" indent="-285750" eaLnBrk="0" hangingPunct="0">
              <a:lnSpc>
                <a:spcPct val="80000"/>
              </a:lnSpc>
              <a:buClr>
                <a:srgbClr val="0065A4"/>
              </a:buClr>
              <a:buFont typeface="Arial" charset="0"/>
              <a:buChar char="•"/>
            </a:pPr>
            <a:r>
              <a:rPr lang="en-US" sz="2000" b="1" dirty="0"/>
              <a:t>Review and update your personal information at any </a:t>
            </a:r>
            <a:r>
              <a:rPr lang="en-US" sz="2000" b="1" dirty="0" smtClean="0"/>
              <a:t>time (You may also do this on your USA Jobs account page).</a:t>
            </a:r>
            <a:endParaRPr lang="en-US" sz="2000" b="1" dirty="0"/>
          </a:p>
          <a:p>
            <a:pPr eaLnBrk="0" hangingPunct="0">
              <a:buClr>
                <a:srgbClr val="0065A4"/>
              </a:buClr>
              <a:buFont typeface="Arial" charset="0"/>
              <a:buChar char="•"/>
            </a:pPr>
            <a:endParaRPr lang="en-US" sz="1800" dirty="0"/>
          </a:p>
          <a:p>
            <a:pPr eaLnBrk="0" hangingPunct="0">
              <a:buClr>
                <a:srgbClr val="0065A4"/>
              </a:buClr>
              <a:buFont typeface="Arial" charset="0"/>
              <a:buNone/>
            </a:pPr>
            <a:endParaRPr lang="en-US" sz="15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21507"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C51AB6DC-32AD-4FA1-BFDD-DB1DB23A42A6}" type="slidenum">
              <a:rPr lang="en-US" sz="1000">
                <a:solidFill>
                  <a:schemeClr val="bg1"/>
                </a:solidFill>
              </a:rPr>
              <a:pPr algn="r" eaLnBrk="0" hangingPunct="0"/>
              <a:t>13</a:t>
            </a:fld>
            <a:endParaRPr lang="en-US" sz="1000" dirty="0"/>
          </a:p>
        </p:txBody>
      </p:sp>
      <p:sp>
        <p:nvSpPr>
          <p:cNvPr id="13316" name="Rectangle 5"/>
          <p:cNvSpPr>
            <a:spLocks noGrp="1" noChangeArrowheads="1"/>
          </p:cNvSpPr>
          <p:nvPr>
            <p:ph type="title"/>
          </p:nvPr>
        </p:nvSpPr>
        <p:spPr>
          <a:xfrm>
            <a:off x="457200" y="274638"/>
            <a:ext cx="8229600" cy="792162"/>
          </a:xfrm>
        </p:spPr>
        <p:txBody>
          <a:bodyPr anchor="t"/>
          <a:lstStyle/>
          <a:p>
            <a:pPr eaLnBrk="1" fontAlgn="auto" hangingPunct="1">
              <a:spcAft>
                <a:spcPts val="0"/>
              </a:spcAft>
              <a:defRPr/>
            </a:pPr>
            <a:r>
              <a:rPr lang="en-US" sz="3200" dirty="0" smtClean="0"/>
              <a:t>Application Manager</a:t>
            </a:r>
          </a:p>
        </p:txBody>
      </p:sp>
      <p:sp>
        <p:nvSpPr>
          <p:cNvPr id="21509"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dirty="0">
                <a:solidFill>
                  <a:schemeClr val="bg1"/>
                </a:solidFill>
              </a:rPr>
              <a:t>Application Process  • </a:t>
            </a:r>
            <a:r>
              <a:rPr lang="en-US" sz="1100" dirty="0" smtClean="0">
                <a:solidFill>
                  <a:schemeClr val="bg1"/>
                </a:solidFill>
              </a:rPr>
              <a:t>August </a:t>
            </a:r>
            <a:r>
              <a:rPr lang="en-US" sz="1100" dirty="0" smtClean="0">
                <a:solidFill>
                  <a:schemeClr val="bg1"/>
                </a:solidFill>
              </a:rPr>
              <a:t>2012</a:t>
            </a:r>
            <a:endParaRPr lang="en-US" sz="1100" dirty="0">
              <a:solidFill>
                <a:schemeClr val="bg1"/>
              </a:solidFill>
            </a:endParaRPr>
          </a:p>
        </p:txBody>
      </p:sp>
      <p:grpSp>
        <p:nvGrpSpPr>
          <p:cNvPr id="2" name="Group 2"/>
          <p:cNvGrpSpPr>
            <a:grpSpLocks noChangeAspect="1"/>
          </p:cNvGrpSpPr>
          <p:nvPr/>
        </p:nvGrpSpPr>
        <p:grpSpPr bwMode="auto">
          <a:xfrm>
            <a:off x="2286000" y="1371600"/>
            <a:ext cx="6477000" cy="4855594"/>
            <a:chOff x="0" y="0"/>
            <a:chExt cx="751" cy="563"/>
          </a:xfrm>
          <a:effectLst>
            <a:outerShdw blurRad="50800" dist="38100" dir="13500000" algn="br" rotWithShape="0">
              <a:prstClr val="black">
                <a:alpha val="40000"/>
              </a:prstClr>
            </a:outerShdw>
          </a:effectLst>
        </p:grpSpPr>
        <p:pic>
          <p:nvPicPr>
            <p:cNvPr id="113667" name="Picture 3"/>
            <p:cNvPicPr>
              <a:picLocks noChangeAspect="1" noChangeArrowheads="1"/>
            </p:cNvPicPr>
            <p:nvPr/>
          </p:nvPicPr>
          <p:blipFill>
            <a:blip r:embed="rId4" cstate="print"/>
            <a:srcRect/>
            <a:stretch>
              <a:fillRect/>
            </a:stretch>
          </p:blipFill>
          <p:spPr bwMode="auto">
            <a:xfrm>
              <a:off x="0" y="0"/>
              <a:ext cx="751" cy="563"/>
            </a:xfrm>
            <a:prstGeom prst="rect">
              <a:avLst/>
            </a:prstGeom>
            <a:noFill/>
          </p:spPr>
        </p:pic>
        <p:sp>
          <p:nvSpPr>
            <p:cNvPr id="113668" name="Rectangle 4">
              <a:hlinkClick r:id="rId5" tooltip="Skip Navigation"/>
            </p:cNvPr>
            <p:cNvSpPr>
              <a:spLocks noChangeAspect="1" noChangeArrowheads="1"/>
            </p:cNvSpPr>
            <p:nvPr/>
          </p:nvSpPr>
          <p:spPr bwMode="auto">
            <a:xfrm>
              <a:off x="-3" y="-8"/>
              <a:ext cx="86" cy="15"/>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13669" name="Rectangle 5">
              <a:hlinkClick r:id="rId6" tooltip="Terms and Conditions"/>
            </p:cNvPr>
            <p:cNvSpPr>
              <a:spLocks noChangeAspect="1" noChangeArrowheads="1"/>
            </p:cNvSpPr>
            <p:nvPr/>
          </p:nvSpPr>
          <p:spPr bwMode="auto">
            <a:xfrm>
              <a:off x="523" y="177"/>
              <a:ext cx="123" cy="15"/>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13670" name="Rectangle 6">
              <a:hlinkClick r:id="rId7" tooltip="Forgot User Name or Password"/>
            </p:cNvPr>
            <p:cNvSpPr>
              <a:spLocks noChangeAspect="1" noChangeArrowheads="1"/>
            </p:cNvSpPr>
            <p:nvPr/>
          </p:nvSpPr>
          <p:spPr bwMode="auto">
            <a:xfrm>
              <a:off x="77" y="247"/>
              <a:ext cx="175" cy="15"/>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13671" name="Rectangle 7">
              <a:hlinkClick r:id="rId8" tooltip="Problems Logging In?"/>
            </p:cNvPr>
            <p:cNvSpPr>
              <a:spLocks noChangeAspect="1" noChangeArrowheads="1"/>
            </p:cNvSpPr>
            <p:nvPr/>
          </p:nvSpPr>
          <p:spPr bwMode="auto">
            <a:xfrm>
              <a:off x="261" y="247"/>
              <a:ext cx="122" cy="15"/>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13672" name="Rectangle 8">
              <a:hlinkClick r:id="rId9" tooltip="Application Manager features!"/>
            </p:cNvPr>
            <p:cNvSpPr>
              <a:spLocks noChangeAspect="1" noChangeArrowheads="1"/>
            </p:cNvSpPr>
            <p:nvPr/>
          </p:nvSpPr>
          <p:spPr bwMode="auto">
            <a:xfrm>
              <a:off x="415" y="392"/>
              <a:ext cx="162" cy="15"/>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13673" name="Rectangle 9">
              <a:hlinkClick r:id="rId10" tooltip="Quick Start Guide"/>
            </p:cNvPr>
            <p:cNvSpPr>
              <a:spLocks noChangeAspect="1" noChangeArrowheads="1"/>
            </p:cNvSpPr>
            <p:nvPr/>
          </p:nvSpPr>
          <p:spPr bwMode="auto">
            <a:xfrm>
              <a:off x="147" y="421"/>
              <a:ext cx="95" cy="15"/>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13674" name="Rectangle 10">
              <a:hlinkClick r:id="rId11" tooltip="Instructions on how to apply for a job without using Application Manager"/>
            </p:cNvPr>
            <p:cNvSpPr>
              <a:spLocks noChangeAspect="1" noChangeArrowheads="1"/>
            </p:cNvSpPr>
            <p:nvPr/>
          </p:nvSpPr>
          <p:spPr bwMode="auto">
            <a:xfrm>
              <a:off x="198" y="495"/>
              <a:ext cx="389" cy="15"/>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grpSp>
      <p:sp>
        <p:nvSpPr>
          <p:cNvPr id="21511" name="TextBox 14"/>
          <p:cNvSpPr txBox="1">
            <a:spLocks noChangeArrowheads="1"/>
          </p:cNvSpPr>
          <p:nvPr/>
        </p:nvSpPr>
        <p:spPr bwMode="auto">
          <a:xfrm>
            <a:off x="152400" y="1371600"/>
            <a:ext cx="2209800" cy="4278094"/>
          </a:xfrm>
          <a:prstGeom prst="rect">
            <a:avLst/>
          </a:prstGeom>
          <a:noFill/>
          <a:ln w="9525">
            <a:noFill/>
            <a:miter lim="800000"/>
            <a:headEnd/>
            <a:tailEnd/>
          </a:ln>
        </p:spPr>
        <p:txBody>
          <a:bodyPr>
            <a:spAutoFit/>
          </a:bodyPr>
          <a:lstStyle/>
          <a:p>
            <a:r>
              <a:rPr lang="en-US" sz="1600" b="1" dirty="0" smtClean="0"/>
              <a:t>-If </a:t>
            </a:r>
            <a:r>
              <a:rPr lang="en-US" sz="1600" b="1" dirty="0" smtClean="0"/>
              <a:t>it is your first time using Application Manager, you will need to create an account.</a:t>
            </a:r>
            <a:endParaRPr lang="en-US" sz="1600" b="1" dirty="0"/>
          </a:p>
          <a:p>
            <a:endParaRPr lang="en-US" sz="1600" dirty="0"/>
          </a:p>
          <a:p>
            <a:r>
              <a:rPr lang="en-US" sz="1600" b="1" dirty="0" smtClean="0"/>
              <a:t>-After </a:t>
            </a:r>
            <a:r>
              <a:rPr lang="en-US" sz="1600" b="1" dirty="0"/>
              <a:t>you first access Application Manager from USAJOBS, your accounts will become linked and you will not be required to login to Application Manager when redirected from USAJOBS.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22531"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DA1FB78B-5ACA-45B3-BF86-612AB6F44AB7}" type="slidenum">
              <a:rPr lang="en-US" sz="1000">
                <a:solidFill>
                  <a:schemeClr val="bg1"/>
                </a:solidFill>
              </a:rPr>
              <a:pPr algn="r" eaLnBrk="0" hangingPunct="0"/>
              <a:t>14</a:t>
            </a:fld>
            <a:endParaRPr lang="en-US" sz="1000" dirty="0"/>
          </a:p>
        </p:txBody>
      </p:sp>
      <p:sp>
        <p:nvSpPr>
          <p:cNvPr id="14340" name="Rectangle 5"/>
          <p:cNvSpPr>
            <a:spLocks noGrp="1" noChangeArrowheads="1"/>
          </p:cNvSpPr>
          <p:nvPr>
            <p:ph type="title"/>
          </p:nvPr>
        </p:nvSpPr>
        <p:spPr>
          <a:xfrm>
            <a:off x="457200" y="274638"/>
            <a:ext cx="8229600" cy="792162"/>
          </a:xfrm>
        </p:spPr>
        <p:txBody>
          <a:bodyPr anchor="t"/>
          <a:lstStyle/>
          <a:p>
            <a:pPr eaLnBrk="1" fontAlgn="auto" hangingPunct="1">
              <a:spcAft>
                <a:spcPts val="0"/>
              </a:spcAft>
              <a:defRPr/>
            </a:pPr>
            <a:r>
              <a:rPr lang="en-US" sz="3200" dirty="0" smtClean="0"/>
              <a:t>Create an Application Manager Account</a:t>
            </a:r>
          </a:p>
        </p:txBody>
      </p:sp>
      <p:sp>
        <p:nvSpPr>
          <p:cNvPr id="22533"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dirty="0">
                <a:solidFill>
                  <a:schemeClr val="bg1"/>
                </a:solidFill>
              </a:rPr>
              <a:t>Application Process  • </a:t>
            </a:r>
            <a:r>
              <a:rPr lang="en-US" sz="1100" dirty="0" smtClean="0">
                <a:solidFill>
                  <a:schemeClr val="bg1"/>
                </a:solidFill>
              </a:rPr>
              <a:t>August </a:t>
            </a:r>
            <a:r>
              <a:rPr lang="en-US" sz="1100" dirty="0" smtClean="0">
                <a:solidFill>
                  <a:schemeClr val="bg1"/>
                </a:solidFill>
              </a:rPr>
              <a:t>2012</a:t>
            </a:r>
            <a:endParaRPr lang="en-US" sz="1100" dirty="0">
              <a:solidFill>
                <a:schemeClr val="bg1"/>
              </a:solidFill>
            </a:endParaRPr>
          </a:p>
        </p:txBody>
      </p:sp>
      <p:grpSp>
        <p:nvGrpSpPr>
          <p:cNvPr id="2" name="Group 2"/>
          <p:cNvGrpSpPr>
            <a:grpSpLocks noChangeAspect="1"/>
          </p:cNvGrpSpPr>
          <p:nvPr/>
        </p:nvGrpSpPr>
        <p:grpSpPr bwMode="auto">
          <a:xfrm>
            <a:off x="2590799" y="1524000"/>
            <a:ext cx="6411413" cy="4419600"/>
            <a:chOff x="0" y="0"/>
            <a:chExt cx="750" cy="517"/>
          </a:xfrm>
          <a:effectLst>
            <a:outerShdw blurRad="50800" dist="38100" dir="13500000" algn="br" rotWithShape="0">
              <a:prstClr val="black">
                <a:alpha val="40000"/>
              </a:prstClr>
            </a:outerShdw>
          </a:effectLst>
        </p:grpSpPr>
        <p:pic>
          <p:nvPicPr>
            <p:cNvPr id="114691" name="Picture 3"/>
            <p:cNvPicPr>
              <a:picLocks noChangeAspect="1" noChangeArrowheads="1"/>
            </p:cNvPicPr>
            <p:nvPr/>
          </p:nvPicPr>
          <p:blipFill>
            <a:blip r:embed="rId4" cstate="print"/>
            <a:srcRect/>
            <a:stretch>
              <a:fillRect/>
            </a:stretch>
          </p:blipFill>
          <p:spPr bwMode="auto">
            <a:xfrm>
              <a:off x="0" y="0"/>
              <a:ext cx="750" cy="517"/>
            </a:xfrm>
            <a:prstGeom prst="rect">
              <a:avLst/>
            </a:prstGeom>
            <a:noFill/>
          </p:spPr>
        </p:pic>
        <p:sp>
          <p:nvSpPr>
            <p:cNvPr id="114692" name="Rectangle 4">
              <a:hlinkClick r:id="rId5" tooltip="Skip Navigation"/>
            </p:cNvPr>
            <p:cNvSpPr>
              <a:spLocks noChangeAspect="1" noChangeArrowheads="1"/>
            </p:cNvSpPr>
            <p:nvPr/>
          </p:nvSpPr>
          <p:spPr bwMode="auto">
            <a:xfrm>
              <a:off x="-6" y="-6"/>
              <a:ext cx="85" cy="11"/>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14693" name="Rectangle 5">
              <a:hlinkClick r:id="rId6" tooltip="Full Terms and Conditions"/>
            </p:cNvPr>
            <p:cNvSpPr>
              <a:spLocks noChangeAspect="1" noChangeArrowheads="1"/>
            </p:cNvSpPr>
            <p:nvPr/>
          </p:nvSpPr>
          <p:spPr bwMode="auto">
            <a:xfrm>
              <a:off x="308" y="486"/>
              <a:ext cx="162" cy="14"/>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grpSp>
      <p:sp>
        <p:nvSpPr>
          <p:cNvPr id="22535" name="TextBox 9"/>
          <p:cNvSpPr txBox="1">
            <a:spLocks noChangeArrowheads="1"/>
          </p:cNvSpPr>
          <p:nvPr/>
        </p:nvSpPr>
        <p:spPr bwMode="auto">
          <a:xfrm>
            <a:off x="152400" y="1524000"/>
            <a:ext cx="2286000" cy="4524315"/>
          </a:xfrm>
          <a:prstGeom prst="rect">
            <a:avLst/>
          </a:prstGeom>
          <a:noFill/>
          <a:ln w="9525">
            <a:noFill/>
            <a:miter lim="800000"/>
            <a:headEnd/>
            <a:tailEnd/>
          </a:ln>
        </p:spPr>
        <p:txBody>
          <a:bodyPr>
            <a:spAutoFit/>
          </a:bodyPr>
          <a:lstStyle/>
          <a:p>
            <a:r>
              <a:rPr lang="en-US" sz="1600" b="1" dirty="0" smtClean="0"/>
              <a:t>-Follow </a:t>
            </a:r>
            <a:r>
              <a:rPr lang="en-US" sz="1600" b="1" dirty="0"/>
              <a:t>the screen prompts to create an Application Manager account.  Before you create an account, it is important to verify that you don’t already have one on file. </a:t>
            </a:r>
          </a:p>
          <a:p>
            <a:endParaRPr lang="en-US" sz="1600" dirty="0"/>
          </a:p>
          <a:p>
            <a:r>
              <a:rPr lang="en-US" sz="1600" b="1" dirty="0" smtClean="0"/>
              <a:t>-Enter </a:t>
            </a:r>
            <a:r>
              <a:rPr lang="en-US" sz="1600" b="1" dirty="0"/>
              <a:t>your email address to check if you have an account.  Once you’ve verified no accounts are found, click I’m done checking for accounts to proceed.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USA S_inside pg3_12-7"/>
          <p:cNvPicPr>
            <a:picLocks noChangeAspect="1" noChangeArrowheads="1"/>
          </p:cNvPicPr>
          <p:nvPr/>
        </p:nvPicPr>
        <p:blipFill>
          <a:blip r:embed="rId3" cstate="print"/>
          <a:srcRect/>
          <a:stretch>
            <a:fillRect/>
          </a:stretch>
        </p:blipFill>
        <p:spPr bwMode="auto">
          <a:xfrm>
            <a:off x="-1588" y="0"/>
            <a:ext cx="9145588" cy="6859588"/>
          </a:xfrm>
          <a:prstGeom prst="rect">
            <a:avLst/>
          </a:prstGeom>
          <a:noFill/>
          <a:ln w="9525">
            <a:noFill/>
            <a:miter lim="800000"/>
            <a:headEnd/>
            <a:tailEnd/>
          </a:ln>
        </p:spPr>
      </p:pic>
      <p:sp>
        <p:nvSpPr>
          <p:cNvPr id="23555"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FE7B58EF-1865-4883-A95B-47CF4E42A8D8}" type="slidenum">
              <a:rPr lang="en-US" sz="1000">
                <a:solidFill>
                  <a:schemeClr val="bg1"/>
                </a:solidFill>
              </a:rPr>
              <a:pPr algn="r" eaLnBrk="0" hangingPunct="0"/>
              <a:t>15</a:t>
            </a:fld>
            <a:endParaRPr lang="en-US" sz="1000" dirty="0"/>
          </a:p>
        </p:txBody>
      </p:sp>
      <p:sp>
        <p:nvSpPr>
          <p:cNvPr id="15364" name="Rectangle 5"/>
          <p:cNvSpPr>
            <a:spLocks noGrp="1" noChangeArrowheads="1"/>
          </p:cNvSpPr>
          <p:nvPr>
            <p:ph type="title"/>
          </p:nvPr>
        </p:nvSpPr>
        <p:spPr>
          <a:xfrm>
            <a:off x="457200" y="274638"/>
            <a:ext cx="8229600" cy="792162"/>
          </a:xfrm>
        </p:spPr>
        <p:txBody>
          <a:bodyPr anchor="t"/>
          <a:lstStyle/>
          <a:p>
            <a:pPr eaLnBrk="1" fontAlgn="auto" hangingPunct="1">
              <a:spcAft>
                <a:spcPts val="0"/>
              </a:spcAft>
              <a:defRPr/>
            </a:pPr>
            <a:r>
              <a:rPr lang="en-US" sz="3200" dirty="0" smtClean="0"/>
              <a:t>Application Manager</a:t>
            </a:r>
          </a:p>
        </p:txBody>
      </p:sp>
      <p:sp>
        <p:nvSpPr>
          <p:cNvPr id="23557"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dirty="0">
                <a:solidFill>
                  <a:schemeClr val="bg1"/>
                </a:solidFill>
              </a:rPr>
              <a:t>Application Process  • </a:t>
            </a:r>
            <a:r>
              <a:rPr lang="en-US" sz="1100" dirty="0" smtClean="0">
                <a:solidFill>
                  <a:schemeClr val="bg1"/>
                </a:solidFill>
              </a:rPr>
              <a:t>August </a:t>
            </a:r>
            <a:r>
              <a:rPr lang="en-US" sz="1100" dirty="0" smtClean="0">
                <a:solidFill>
                  <a:schemeClr val="bg1"/>
                </a:solidFill>
              </a:rPr>
              <a:t>2012</a:t>
            </a:r>
            <a:endParaRPr lang="en-US" sz="1100" dirty="0">
              <a:solidFill>
                <a:schemeClr val="bg1"/>
              </a:solidFill>
            </a:endParaRPr>
          </a:p>
        </p:txBody>
      </p:sp>
      <p:pic>
        <p:nvPicPr>
          <p:cNvPr id="6146" name="Picture 2"/>
          <p:cNvPicPr>
            <a:picLocks noChangeAspect="1" noChangeArrowheads="1"/>
          </p:cNvPicPr>
          <p:nvPr/>
        </p:nvPicPr>
        <p:blipFill>
          <a:blip r:embed="rId4" cstate="print"/>
          <a:srcRect/>
          <a:stretch>
            <a:fillRect/>
          </a:stretch>
        </p:blipFill>
        <p:spPr bwMode="auto">
          <a:xfrm>
            <a:off x="2971800" y="1295400"/>
            <a:ext cx="5891213" cy="4953000"/>
          </a:xfrm>
          <a:prstGeom prst="rect">
            <a:avLst/>
          </a:prstGeom>
          <a:noFill/>
          <a:ln w="9525">
            <a:noFill/>
            <a:miter lim="800000"/>
            <a:headEnd/>
            <a:tailEnd/>
          </a:ln>
          <a:effectLst>
            <a:outerShdw blurRad="50800" dist="38100" dir="13500000" algn="br" rotWithShape="0">
              <a:prstClr val="black">
                <a:alpha val="40000"/>
              </a:prstClr>
            </a:outerShdw>
          </a:effectLst>
        </p:spPr>
      </p:pic>
      <p:sp>
        <p:nvSpPr>
          <p:cNvPr id="23559" name="TextBox 9"/>
          <p:cNvSpPr txBox="1">
            <a:spLocks noChangeArrowheads="1"/>
          </p:cNvSpPr>
          <p:nvPr/>
        </p:nvSpPr>
        <p:spPr bwMode="auto">
          <a:xfrm>
            <a:off x="228600" y="1219200"/>
            <a:ext cx="2667000" cy="5770066"/>
          </a:xfrm>
          <a:prstGeom prst="rect">
            <a:avLst/>
          </a:prstGeom>
          <a:noFill/>
          <a:ln w="9525">
            <a:noFill/>
            <a:miter lim="800000"/>
            <a:headEnd/>
            <a:tailEnd/>
          </a:ln>
        </p:spPr>
        <p:txBody>
          <a:bodyPr wrap="square">
            <a:spAutoFit/>
          </a:bodyPr>
          <a:lstStyle/>
          <a:p>
            <a:pPr eaLnBrk="0" hangingPunct="0"/>
            <a:r>
              <a:rPr lang="en-US" sz="1600" b="1" dirty="0" smtClean="0"/>
              <a:t>-The </a:t>
            </a:r>
            <a:r>
              <a:rPr lang="en-US" sz="1600" b="1" dirty="0"/>
              <a:t>first time you access Application Manager, you will be required to enter your Social Security Number and your Full Name.  It is extremely important that you enter this information accurately and that it matches the information provided in USAJOBS.  </a:t>
            </a:r>
          </a:p>
          <a:p>
            <a:pPr eaLnBrk="0" hangingPunct="0"/>
            <a:endParaRPr lang="en-US" sz="1600" dirty="0"/>
          </a:p>
          <a:p>
            <a:pPr eaLnBrk="0" hangingPunct="0"/>
            <a:r>
              <a:rPr lang="en-US" sz="1800" b="1" u="sng" dirty="0" smtClean="0"/>
              <a:t>-If </a:t>
            </a:r>
            <a:r>
              <a:rPr lang="en-US" sz="1800" b="1" u="sng" dirty="0"/>
              <a:t>you do not enter the correct SSN, it </a:t>
            </a:r>
            <a:r>
              <a:rPr lang="en-US" sz="1800" b="1" u="sng" dirty="0" smtClean="0"/>
              <a:t>will not link the accounts, and will affect your consideration </a:t>
            </a:r>
            <a:r>
              <a:rPr lang="en-US" sz="1800" b="1" u="sng" dirty="0"/>
              <a:t>for </a:t>
            </a:r>
            <a:r>
              <a:rPr lang="en-US" sz="1800" b="1" u="sng" dirty="0" smtClean="0"/>
              <a:t>all positions that you apply for.</a:t>
            </a:r>
            <a:endParaRPr lang="en-US" sz="1800" b="1" u="sng" dirty="0"/>
          </a:p>
          <a:p>
            <a:pPr eaLnBrk="0" hangingPunct="0"/>
            <a:endParaRPr lang="en-US" sz="1600" dirty="0"/>
          </a:p>
          <a:p>
            <a:pPr eaLnBrk="0" hangingPunct="0"/>
            <a:endParaRPr lang="en-US"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USA S_inside pg3_12-7"/>
          <p:cNvPicPr>
            <a:picLocks noChangeAspect="1" noChangeArrowheads="1"/>
          </p:cNvPicPr>
          <p:nvPr/>
        </p:nvPicPr>
        <p:blipFill>
          <a:blip r:embed="rId3" cstate="print"/>
          <a:srcRect/>
          <a:stretch>
            <a:fillRect/>
          </a:stretch>
        </p:blipFill>
        <p:spPr bwMode="auto">
          <a:xfrm>
            <a:off x="-1588" y="0"/>
            <a:ext cx="9145588" cy="6859588"/>
          </a:xfrm>
          <a:prstGeom prst="rect">
            <a:avLst/>
          </a:prstGeom>
          <a:noFill/>
          <a:ln w="9525">
            <a:noFill/>
            <a:miter lim="800000"/>
            <a:headEnd/>
            <a:tailEnd/>
          </a:ln>
        </p:spPr>
      </p:pic>
      <p:sp>
        <p:nvSpPr>
          <p:cNvPr id="24579"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F8985DF2-4CE8-4E59-B02C-9CDFE7F4F68B}" type="slidenum">
              <a:rPr lang="en-US" sz="1000">
                <a:solidFill>
                  <a:schemeClr val="bg1"/>
                </a:solidFill>
              </a:rPr>
              <a:pPr algn="r" eaLnBrk="0" hangingPunct="0"/>
              <a:t>16</a:t>
            </a:fld>
            <a:endParaRPr lang="en-US" sz="1000" dirty="0"/>
          </a:p>
        </p:txBody>
      </p:sp>
      <p:sp>
        <p:nvSpPr>
          <p:cNvPr id="16388" name="Rectangle 5"/>
          <p:cNvSpPr>
            <a:spLocks noGrp="1" noChangeArrowheads="1"/>
          </p:cNvSpPr>
          <p:nvPr>
            <p:ph type="title"/>
          </p:nvPr>
        </p:nvSpPr>
        <p:spPr>
          <a:xfrm>
            <a:off x="457200" y="274638"/>
            <a:ext cx="8229600" cy="792162"/>
          </a:xfrm>
        </p:spPr>
        <p:txBody>
          <a:bodyPr anchor="t"/>
          <a:lstStyle/>
          <a:p>
            <a:pPr eaLnBrk="1" fontAlgn="auto" hangingPunct="1">
              <a:spcAft>
                <a:spcPts val="0"/>
              </a:spcAft>
              <a:defRPr/>
            </a:pPr>
            <a:r>
              <a:rPr lang="en-US" sz="3200" dirty="0" smtClean="0"/>
              <a:t>Biographic Data – Eligibility Information</a:t>
            </a:r>
          </a:p>
        </p:txBody>
      </p:sp>
      <p:sp>
        <p:nvSpPr>
          <p:cNvPr id="24581"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dirty="0">
                <a:solidFill>
                  <a:schemeClr val="bg1"/>
                </a:solidFill>
              </a:rPr>
              <a:t>Application Process  • </a:t>
            </a:r>
            <a:r>
              <a:rPr lang="en-US" sz="1100" dirty="0" smtClean="0">
                <a:solidFill>
                  <a:schemeClr val="bg1"/>
                </a:solidFill>
              </a:rPr>
              <a:t>August </a:t>
            </a:r>
            <a:r>
              <a:rPr lang="en-US" sz="1100" dirty="0" smtClean="0">
                <a:solidFill>
                  <a:schemeClr val="bg1"/>
                </a:solidFill>
              </a:rPr>
              <a:t>2012</a:t>
            </a:r>
            <a:endParaRPr lang="en-US" sz="1100" dirty="0">
              <a:solidFill>
                <a:schemeClr val="bg1"/>
              </a:solidFill>
            </a:endParaRPr>
          </a:p>
        </p:txBody>
      </p:sp>
      <p:sp>
        <p:nvSpPr>
          <p:cNvPr id="24582" name="TextBox 7"/>
          <p:cNvSpPr txBox="1">
            <a:spLocks noChangeArrowheads="1"/>
          </p:cNvSpPr>
          <p:nvPr/>
        </p:nvSpPr>
        <p:spPr bwMode="auto">
          <a:xfrm>
            <a:off x="762000" y="1295400"/>
            <a:ext cx="7467600" cy="1323439"/>
          </a:xfrm>
          <a:prstGeom prst="rect">
            <a:avLst/>
          </a:prstGeom>
          <a:noFill/>
          <a:ln w="9525">
            <a:noFill/>
            <a:miter lim="800000"/>
            <a:headEnd/>
            <a:tailEnd/>
          </a:ln>
        </p:spPr>
        <p:txBody>
          <a:bodyPr wrap="square">
            <a:spAutoFit/>
          </a:bodyPr>
          <a:lstStyle/>
          <a:p>
            <a:r>
              <a:rPr lang="en-US" sz="1600" b="1" dirty="0"/>
              <a:t>The Biographic Data will be pre-populated with the information you entered in your USAJOBS account.  You may need to complete a few more informational pages before you begin your Assessment Questionnaire.</a:t>
            </a:r>
          </a:p>
          <a:p>
            <a:endParaRPr lang="en-US" sz="1600" b="1" dirty="0"/>
          </a:p>
          <a:p>
            <a:r>
              <a:rPr lang="en-US" sz="1600" b="1" dirty="0"/>
              <a:t>The menu on the left tracks your progress as you complete the application.</a:t>
            </a:r>
          </a:p>
        </p:txBody>
      </p:sp>
      <p:pic>
        <p:nvPicPr>
          <p:cNvPr id="24583" name="Picture 2"/>
          <p:cNvPicPr>
            <a:picLocks noChangeAspect="1" noChangeArrowheads="1"/>
          </p:cNvPicPr>
          <p:nvPr/>
        </p:nvPicPr>
        <p:blipFill>
          <a:blip r:embed="rId4" cstate="print"/>
          <a:srcRect/>
          <a:stretch>
            <a:fillRect/>
          </a:stretch>
        </p:blipFill>
        <p:spPr bwMode="auto">
          <a:xfrm>
            <a:off x="1447800" y="2743200"/>
            <a:ext cx="6218238"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25603"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C5F74B04-79C1-40E7-AEA6-9A05694382C2}" type="slidenum">
              <a:rPr lang="en-US" sz="1000">
                <a:solidFill>
                  <a:schemeClr val="bg1"/>
                </a:solidFill>
              </a:rPr>
              <a:pPr algn="r" eaLnBrk="0" hangingPunct="0"/>
              <a:t>17</a:t>
            </a:fld>
            <a:endParaRPr lang="en-US" sz="1000" dirty="0"/>
          </a:p>
        </p:txBody>
      </p:sp>
      <p:sp>
        <p:nvSpPr>
          <p:cNvPr id="17412" name="Rectangle 5"/>
          <p:cNvSpPr>
            <a:spLocks noGrp="1" noChangeArrowheads="1"/>
          </p:cNvSpPr>
          <p:nvPr>
            <p:ph type="title"/>
          </p:nvPr>
        </p:nvSpPr>
        <p:spPr>
          <a:xfrm>
            <a:off x="457200" y="274638"/>
            <a:ext cx="8229600" cy="792162"/>
          </a:xfrm>
        </p:spPr>
        <p:txBody>
          <a:bodyPr anchor="t"/>
          <a:lstStyle/>
          <a:p>
            <a:pPr eaLnBrk="1" fontAlgn="auto" hangingPunct="1">
              <a:spcAft>
                <a:spcPts val="0"/>
              </a:spcAft>
              <a:defRPr/>
            </a:pPr>
            <a:r>
              <a:rPr lang="en-US" sz="3200" dirty="0" smtClean="0"/>
              <a:t>Assessment Questionnaire</a:t>
            </a:r>
          </a:p>
        </p:txBody>
      </p:sp>
      <p:sp>
        <p:nvSpPr>
          <p:cNvPr id="25605"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dirty="0">
                <a:solidFill>
                  <a:schemeClr val="bg1"/>
                </a:solidFill>
              </a:rPr>
              <a:t>Application Process  • </a:t>
            </a:r>
            <a:r>
              <a:rPr lang="en-US" sz="1100" dirty="0" smtClean="0">
                <a:solidFill>
                  <a:schemeClr val="bg1"/>
                </a:solidFill>
              </a:rPr>
              <a:t>August </a:t>
            </a:r>
            <a:r>
              <a:rPr lang="en-US" sz="1100" dirty="0" smtClean="0">
                <a:solidFill>
                  <a:schemeClr val="bg1"/>
                </a:solidFill>
              </a:rPr>
              <a:t>2012</a:t>
            </a:r>
            <a:endParaRPr lang="en-US" sz="1100" dirty="0">
              <a:solidFill>
                <a:schemeClr val="bg1"/>
              </a:solidFill>
            </a:endParaRPr>
          </a:p>
        </p:txBody>
      </p:sp>
      <p:pic>
        <p:nvPicPr>
          <p:cNvPr id="25606" name="Picture 8" descr="PPT27.png"/>
          <p:cNvPicPr>
            <a:picLocks noChangeAspect="1"/>
          </p:cNvPicPr>
          <p:nvPr/>
        </p:nvPicPr>
        <p:blipFill>
          <a:blip r:embed="rId4" cstate="print"/>
          <a:srcRect/>
          <a:stretch>
            <a:fillRect/>
          </a:stretch>
        </p:blipFill>
        <p:spPr bwMode="auto">
          <a:xfrm>
            <a:off x="3200400" y="1243013"/>
            <a:ext cx="5638800" cy="5005387"/>
          </a:xfrm>
          <a:prstGeom prst="rect">
            <a:avLst/>
          </a:prstGeom>
          <a:noFill/>
          <a:ln w="9525">
            <a:noFill/>
            <a:miter lim="800000"/>
            <a:headEnd/>
            <a:tailEnd/>
          </a:ln>
        </p:spPr>
      </p:pic>
      <p:sp>
        <p:nvSpPr>
          <p:cNvPr id="10" name="TextBox 9"/>
          <p:cNvSpPr txBox="1"/>
          <p:nvPr/>
        </p:nvSpPr>
        <p:spPr>
          <a:xfrm>
            <a:off x="228600" y="1371600"/>
            <a:ext cx="2895600" cy="5293757"/>
          </a:xfrm>
          <a:prstGeom prst="rect">
            <a:avLst/>
          </a:prstGeom>
          <a:noFill/>
          <a:ln>
            <a:noFill/>
          </a:ln>
          <a:effectLst>
            <a:glow rad="63500">
              <a:schemeClr val="accent5">
                <a:satMod val="175000"/>
                <a:alpha val="40000"/>
              </a:schemeClr>
            </a:glow>
          </a:effectLst>
        </p:spPr>
        <p:txBody>
          <a:bodyPr>
            <a:spAutoFit/>
          </a:bodyPr>
          <a:lstStyle/>
          <a:p>
            <a:pPr eaLnBrk="0" hangingPunct="0">
              <a:defRPr/>
            </a:pPr>
            <a:r>
              <a:rPr lang="en-US" sz="1800" b="1" dirty="0" smtClean="0"/>
              <a:t>-There will be a few questions that you will be required to answer that will be specific to the position you are applying for.  You will have to answer the questionnaire each time you apply for a different position.  </a:t>
            </a:r>
          </a:p>
          <a:p>
            <a:pPr eaLnBrk="0" hangingPunct="0">
              <a:defRPr/>
            </a:pPr>
            <a:r>
              <a:rPr lang="en-US" sz="1800" b="1" u="sng" dirty="0" smtClean="0"/>
              <a:t>-</a:t>
            </a:r>
            <a:r>
              <a:rPr lang="en-US" sz="2000" b="1" u="sng" dirty="0" smtClean="0"/>
              <a:t>Your answers will not determine if your packet will go forward, and are reviewed by a Human Resources Specialist at HRO.</a:t>
            </a:r>
            <a:endParaRPr lang="en-US" sz="2000" b="1" u="sng" dirty="0"/>
          </a:p>
          <a:p>
            <a:pPr eaLnBrk="0" hangingPunct="0">
              <a:defRPr/>
            </a:pPr>
            <a:endParaRPr lang="en-US" sz="1600" dirty="0">
              <a:latin typeface="Arial" pitchFamily="34" charset="0"/>
              <a:ea typeface="ＭＳ Ｐゴシック" pitchFamily="84"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26627"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A8DF8742-2079-4634-8123-805B68BE6619}" type="slidenum">
              <a:rPr lang="en-US" sz="1000">
                <a:solidFill>
                  <a:schemeClr val="bg1"/>
                </a:solidFill>
              </a:rPr>
              <a:pPr algn="r" eaLnBrk="0" hangingPunct="0"/>
              <a:t>18</a:t>
            </a:fld>
            <a:endParaRPr lang="en-US" sz="1000" dirty="0"/>
          </a:p>
        </p:txBody>
      </p:sp>
      <p:sp>
        <p:nvSpPr>
          <p:cNvPr id="18436" name="Rectangle 5"/>
          <p:cNvSpPr>
            <a:spLocks noGrp="1" noChangeArrowheads="1"/>
          </p:cNvSpPr>
          <p:nvPr>
            <p:ph type="title"/>
          </p:nvPr>
        </p:nvSpPr>
        <p:spPr>
          <a:xfrm>
            <a:off x="457200" y="274638"/>
            <a:ext cx="8229600" cy="792162"/>
          </a:xfrm>
        </p:spPr>
        <p:txBody>
          <a:bodyPr anchor="t"/>
          <a:lstStyle/>
          <a:p>
            <a:pPr eaLnBrk="1" fontAlgn="auto" hangingPunct="1">
              <a:spcAft>
                <a:spcPts val="0"/>
              </a:spcAft>
              <a:defRPr/>
            </a:pPr>
            <a:r>
              <a:rPr lang="en-US" sz="3200" dirty="0" err="1" smtClean="0"/>
              <a:t>ReUse</a:t>
            </a:r>
            <a:r>
              <a:rPr lang="en-US" sz="3200" dirty="0" smtClean="0"/>
              <a:t> Documents</a:t>
            </a:r>
          </a:p>
        </p:txBody>
      </p:sp>
      <p:sp>
        <p:nvSpPr>
          <p:cNvPr id="26629"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dirty="0">
                <a:solidFill>
                  <a:schemeClr val="bg1"/>
                </a:solidFill>
              </a:rPr>
              <a:t>Application Process  • </a:t>
            </a:r>
            <a:r>
              <a:rPr lang="en-US" sz="1100" dirty="0" smtClean="0">
                <a:solidFill>
                  <a:schemeClr val="bg1"/>
                </a:solidFill>
              </a:rPr>
              <a:t>August </a:t>
            </a:r>
            <a:r>
              <a:rPr lang="en-US" sz="1100" dirty="0" smtClean="0">
                <a:solidFill>
                  <a:schemeClr val="bg1"/>
                </a:solidFill>
              </a:rPr>
              <a:t>2012</a:t>
            </a:r>
            <a:endParaRPr lang="en-US" sz="1100" dirty="0">
              <a:solidFill>
                <a:schemeClr val="bg1"/>
              </a:solidFill>
            </a:endParaRPr>
          </a:p>
        </p:txBody>
      </p:sp>
      <p:pic>
        <p:nvPicPr>
          <p:cNvPr id="7" name="Picture 6" descr="PPT29.png"/>
          <p:cNvPicPr>
            <a:picLocks noChangeAspect="1"/>
          </p:cNvPicPr>
          <p:nvPr/>
        </p:nvPicPr>
        <p:blipFill>
          <a:blip r:embed="rId4" cstate="print"/>
          <a:stretch>
            <a:fillRect/>
          </a:stretch>
        </p:blipFill>
        <p:spPr>
          <a:xfrm>
            <a:off x="2819400" y="1371600"/>
            <a:ext cx="6096000" cy="4870450"/>
          </a:xfrm>
          <a:prstGeom prst="rect">
            <a:avLst/>
          </a:prstGeom>
          <a:effectLst>
            <a:outerShdw blurRad="50800" dist="38100" dir="13500000" algn="br" rotWithShape="0">
              <a:prstClr val="black">
                <a:alpha val="40000"/>
              </a:prstClr>
            </a:outerShdw>
          </a:effectLst>
        </p:spPr>
      </p:pic>
      <p:sp>
        <p:nvSpPr>
          <p:cNvPr id="26631" name="TextBox 8"/>
          <p:cNvSpPr txBox="1">
            <a:spLocks noChangeArrowheads="1"/>
          </p:cNvSpPr>
          <p:nvPr/>
        </p:nvSpPr>
        <p:spPr bwMode="auto">
          <a:xfrm>
            <a:off x="228600" y="1219200"/>
            <a:ext cx="2438400" cy="5170646"/>
          </a:xfrm>
          <a:prstGeom prst="rect">
            <a:avLst/>
          </a:prstGeom>
          <a:noFill/>
          <a:ln w="9525">
            <a:noFill/>
            <a:miter lim="800000"/>
            <a:headEnd/>
            <a:tailEnd/>
          </a:ln>
        </p:spPr>
        <p:txBody>
          <a:bodyPr wrap="square">
            <a:spAutoFit/>
          </a:bodyPr>
          <a:lstStyle/>
          <a:p>
            <a:r>
              <a:rPr lang="en-US" sz="1500" b="1" dirty="0" smtClean="0"/>
              <a:t>-The </a:t>
            </a:r>
            <a:r>
              <a:rPr lang="en-US" sz="1500" b="1" dirty="0"/>
              <a:t>upper table displays the USAJOBS documents for this application.  The status will be Awaiting Retrieval from USAJOBS.  Once you submit your application, the system will retrieve the documents.</a:t>
            </a:r>
          </a:p>
          <a:p>
            <a:endParaRPr lang="en-US" sz="1500" i="1" dirty="0" smtClean="0"/>
          </a:p>
          <a:p>
            <a:r>
              <a:rPr lang="en-US" sz="1500" b="1" i="1" dirty="0" smtClean="0"/>
              <a:t>-</a:t>
            </a:r>
            <a:r>
              <a:rPr lang="en-US" sz="1500" b="1" dirty="0" smtClean="0"/>
              <a:t>Review this screen carefully, and compare it with the Required Documents section of the announcement.  </a:t>
            </a:r>
            <a:r>
              <a:rPr lang="en-US" sz="1500" b="1" i="1" u="sng" dirty="0" smtClean="0"/>
              <a:t>INCOMPLETE APPLICATIONS WILL NOT BE CONSIDERED, AND LATE DOCUMENTS CANNOT BE ACCEPTED!</a:t>
            </a:r>
            <a:endParaRPr lang="en-US" sz="1500" b="1" i="1" u="sng"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USA S_inside pg3_12-7"/>
          <p:cNvPicPr>
            <a:picLocks noChangeAspect="1" noChangeArrowheads="1"/>
          </p:cNvPicPr>
          <p:nvPr/>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27651"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A10D6687-AB83-481B-A6E1-C39794B843AE}" type="slidenum">
              <a:rPr lang="en-US" sz="1000">
                <a:solidFill>
                  <a:schemeClr val="bg1"/>
                </a:solidFill>
              </a:rPr>
              <a:pPr algn="r" eaLnBrk="0" hangingPunct="0"/>
              <a:t>19</a:t>
            </a:fld>
            <a:endParaRPr lang="en-US" sz="1000"/>
          </a:p>
        </p:txBody>
      </p:sp>
      <p:sp>
        <p:nvSpPr>
          <p:cNvPr id="19460" name="Rectangle 5"/>
          <p:cNvSpPr>
            <a:spLocks noGrp="1" noChangeArrowheads="1"/>
          </p:cNvSpPr>
          <p:nvPr>
            <p:ph type="title"/>
          </p:nvPr>
        </p:nvSpPr>
        <p:spPr>
          <a:xfrm>
            <a:off x="457200" y="274638"/>
            <a:ext cx="8229600" cy="792162"/>
          </a:xfrm>
        </p:spPr>
        <p:txBody>
          <a:bodyPr anchor="t"/>
          <a:lstStyle/>
          <a:p>
            <a:pPr eaLnBrk="1" fontAlgn="auto" hangingPunct="1">
              <a:spcAft>
                <a:spcPts val="0"/>
              </a:spcAft>
              <a:defRPr/>
            </a:pPr>
            <a:r>
              <a:rPr lang="en-US" sz="3200" smtClean="0"/>
              <a:t>Upload Documents</a:t>
            </a:r>
          </a:p>
        </p:txBody>
      </p:sp>
      <p:sp>
        <p:nvSpPr>
          <p:cNvPr id="27653"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dirty="0">
                <a:solidFill>
                  <a:schemeClr val="bg1"/>
                </a:solidFill>
              </a:rPr>
              <a:t>Application Process  • </a:t>
            </a:r>
            <a:r>
              <a:rPr lang="en-US" sz="1100" dirty="0" smtClean="0">
                <a:solidFill>
                  <a:schemeClr val="bg1"/>
                </a:solidFill>
              </a:rPr>
              <a:t>August </a:t>
            </a:r>
            <a:r>
              <a:rPr lang="en-US" sz="1100" dirty="0" smtClean="0">
                <a:solidFill>
                  <a:schemeClr val="bg1"/>
                </a:solidFill>
              </a:rPr>
              <a:t>2012</a:t>
            </a:r>
            <a:endParaRPr lang="en-US" sz="1100" dirty="0">
              <a:solidFill>
                <a:schemeClr val="bg1"/>
              </a:solidFill>
            </a:endParaRPr>
          </a:p>
        </p:txBody>
      </p:sp>
      <p:pic>
        <p:nvPicPr>
          <p:cNvPr id="27654" name="Picture 2"/>
          <p:cNvPicPr>
            <a:picLocks noChangeAspect="1" noChangeArrowheads="1"/>
          </p:cNvPicPr>
          <p:nvPr/>
        </p:nvPicPr>
        <p:blipFill>
          <a:blip r:embed="rId4" cstate="print"/>
          <a:srcRect/>
          <a:stretch>
            <a:fillRect/>
          </a:stretch>
        </p:blipFill>
        <p:spPr bwMode="auto">
          <a:xfrm>
            <a:off x="2819400" y="1447800"/>
            <a:ext cx="6142038" cy="4572000"/>
          </a:xfrm>
          <a:prstGeom prst="rect">
            <a:avLst/>
          </a:prstGeom>
          <a:noFill/>
          <a:ln w="9525">
            <a:noFill/>
            <a:miter lim="800000"/>
            <a:headEnd/>
            <a:tailEnd/>
          </a:ln>
        </p:spPr>
      </p:pic>
      <p:sp>
        <p:nvSpPr>
          <p:cNvPr id="27655" name="TextBox 11"/>
          <p:cNvSpPr txBox="1">
            <a:spLocks noChangeArrowheads="1"/>
          </p:cNvSpPr>
          <p:nvPr/>
        </p:nvSpPr>
        <p:spPr bwMode="auto">
          <a:xfrm>
            <a:off x="228600" y="2209800"/>
            <a:ext cx="2667000" cy="777875"/>
          </a:xfrm>
          <a:prstGeom prst="rect">
            <a:avLst/>
          </a:prstGeom>
          <a:noFill/>
          <a:ln w="9525">
            <a:noFill/>
            <a:miter lim="800000"/>
            <a:headEnd/>
            <a:tailEnd/>
          </a:ln>
        </p:spPr>
        <p:txBody>
          <a:bodyPr>
            <a:spAutoFit/>
          </a:bodyPr>
          <a:lstStyle/>
          <a:p>
            <a:endParaRPr lang="en-US" sz="1500"/>
          </a:p>
          <a:p>
            <a:endParaRPr lang="en-US" sz="1500"/>
          </a:p>
          <a:p>
            <a:endParaRPr lang="en-US" sz="1500"/>
          </a:p>
        </p:txBody>
      </p:sp>
      <p:sp>
        <p:nvSpPr>
          <p:cNvPr id="27656" name="TextBox 12"/>
          <p:cNvSpPr txBox="1">
            <a:spLocks noChangeArrowheads="1"/>
          </p:cNvSpPr>
          <p:nvPr/>
        </p:nvSpPr>
        <p:spPr bwMode="auto">
          <a:xfrm>
            <a:off x="228600" y="1143000"/>
            <a:ext cx="2286000" cy="5478423"/>
          </a:xfrm>
          <a:prstGeom prst="rect">
            <a:avLst/>
          </a:prstGeom>
          <a:noFill/>
          <a:ln w="9525">
            <a:noFill/>
            <a:miter lim="800000"/>
            <a:headEnd/>
            <a:tailEnd/>
          </a:ln>
        </p:spPr>
        <p:txBody>
          <a:bodyPr wrap="square">
            <a:spAutoFit/>
          </a:bodyPr>
          <a:lstStyle/>
          <a:p>
            <a:r>
              <a:rPr lang="en-US" sz="1400" b="1" dirty="0" smtClean="0"/>
              <a:t>-This </a:t>
            </a:r>
            <a:r>
              <a:rPr lang="en-US" sz="1400" b="1" dirty="0"/>
              <a:t>section allows you to </a:t>
            </a:r>
            <a:r>
              <a:rPr lang="en-US" sz="1400" b="1" dirty="0" smtClean="0"/>
              <a:t>upload any additional documents </a:t>
            </a:r>
            <a:r>
              <a:rPr lang="en-US" sz="1400" b="1" dirty="0"/>
              <a:t>that may not be </a:t>
            </a:r>
            <a:r>
              <a:rPr lang="en-US" sz="1400" b="1" dirty="0" smtClean="0"/>
              <a:t>uploaded to </a:t>
            </a:r>
            <a:r>
              <a:rPr lang="en-US" sz="1400" b="1" dirty="0"/>
              <a:t>your USAJOBS </a:t>
            </a:r>
            <a:r>
              <a:rPr lang="en-US" sz="1400" b="1" dirty="0" smtClean="0"/>
              <a:t>profile.</a:t>
            </a:r>
            <a:r>
              <a:rPr lang="en-US" sz="1400" b="1" dirty="0" smtClean="0"/>
              <a:t>  </a:t>
            </a:r>
            <a:endParaRPr lang="en-US" sz="1400" b="1" dirty="0"/>
          </a:p>
          <a:p>
            <a:endParaRPr lang="en-US" sz="1400" b="1" dirty="0"/>
          </a:p>
          <a:p>
            <a:r>
              <a:rPr lang="en-US" sz="1400" b="1" dirty="0" smtClean="0"/>
              <a:t>-Like your</a:t>
            </a:r>
            <a:r>
              <a:rPr lang="en-US" sz="1400" b="1" dirty="0" smtClean="0"/>
              <a:t> USA Jobs profile page, you will s</a:t>
            </a:r>
            <a:r>
              <a:rPr lang="en-US" sz="1400" b="1" dirty="0" smtClean="0"/>
              <a:t>elect </a:t>
            </a:r>
            <a:r>
              <a:rPr lang="en-US" sz="1400" b="1" dirty="0"/>
              <a:t>a document type, browse, and attach the document. The system will confirm the upload was successful and the document will be placed in the Documents On File </a:t>
            </a:r>
            <a:r>
              <a:rPr lang="en-US" sz="1400" b="1" dirty="0" smtClean="0"/>
              <a:t>table</a:t>
            </a:r>
            <a:r>
              <a:rPr lang="en-US" sz="1400" b="1" dirty="0" smtClean="0"/>
              <a:t> </a:t>
            </a:r>
            <a:r>
              <a:rPr lang="en-US" sz="1400" b="1" dirty="0" smtClean="0"/>
              <a:t>in Application Manager.  </a:t>
            </a:r>
            <a:endParaRPr lang="en-US" sz="1400" b="1" dirty="0"/>
          </a:p>
          <a:p>
            <a:endParaRPr lang="en-US" sz="1400" dirty="0"/>
          </a:p>
          <a:p>
            <a:r>
              <a:rPr lang="en-US" sz="1400" b="1" dirty="0" smtClean="0"/>
              <a:t>-Ensure that you go back and upload any documents you may want to re-use in the future to your USA Jobs profile.</a:t>
            </a:r>
            <a:endParaRPr lang="en-US" sz="1400" b="1" dirty="0"/>
          </a:p>
          <a:p>
            <a:endParaRPr lang="en-US"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a:xfrm>
            <a:off x="457200" y="1524000"/>
            <a:ext cx="8153400" cy="4483100"/>
          </a:xfrm>
        </p:spPr>
        <p:txBody>
          <a:bodyPr/>
          <a:lstStyle/>
          <a:p>
            <a:pPr eaLnBrk="1" hangingPunct="1"/>
            <a:r>
              <a:rPr lang="en-US" sz="2500" dirty="0" smtClean="0">
                <a:latin typeface="Arial" charset="0"/>
                <a:cs typeface="Arial" charset="0"/>
              </a:rPr>
              <a:t>Per the Office of Personnel Management (OPM) and Hiring Reform guidelines, individuals must use USAJOBS &amp; Application Manager to apply for Arkansas Army and Air National Guard Technician positions.</a:t>
            </a:r>
          </a:p>
          <a:p>
            <a:pPr eaLnBrk="1" hangingPunct="1"/>
            <a:endParaRPr lang="en-US" sz="2500" dirty="0" smtClean="0">
              <a:latin typeface="Arial" charset="0"/>
              <a:cs typeface="Arial" charset="0"/>
            </a:endParaRPr>
          </a:p>
          <a:p>
            <a:pPr eaLnBrk="1" hangingPunct="1"/>
            <a:r>
              <a:rPr lang="en-US" sz="2500" dirty="0" smtClean="0">
                <a:latin typeface="Arial" charset="0"/>
                <a:cs typeface="Arial" charset="0"/>
              </a:rPr>
              <a:t>You can create a standard application that can be used to apply for all open technician </a:t>
            </a:r>
            <a:r>
              <a:rPr lang="en-US" sz="2500" dirty="0" smtClean="0">
                <a:latin typeface="Arial" charset="0"/>
                <a:cs typeface="Arial" charset="0"/>
              </a:rPr>
              <a:t>positions offered by the Federal Government.</a:t>
            </a:r>
            <a:endParaRPr lang="en-US" sz="2500" dirty="0" smtClean="0">
              <a:latin typeface="Arial" charset="0"/>
              <a:cs typeface="Arial" charset="0"/>
            </a:endParaRPr>
          </a:p>
          <a:p>
            <a:pPr eaLnBrk="1" hangingPunct="1">
              <a:buNone/>
            </a:pPr>
            <a:endParaRPr lang="en-US" sz="2500" dirty="0" smtClean="0">
              <a:latin typeface="Arial" charset="0"/>
              <a:cs typeface="Arial" charset="0"/>
            </a:endParaRPr>
          </a:p>
          <a:p>
            <a:pPr eaLnBrk="1" hangingPunct="1"/>
            <a:r>
              <a:rPr lang="en-US" sz="2500" dirty="0" smtClean="0">
                <a:latin typeface="Arial" charset="0"/>
                <a:cs typeface="Arial" charset="0"/>
              </a:rPr>
              <a:t>You can still check application status by calling a Human Resources Specialist at HRO.</a:t>
            </a:r>
            <a:endParaRPr lang="en-US" sz="2600" dirty="0" smtClean="0">
              <a:latin typeface="Arial" charset="0"/>
              <a:cs typeface="Arial" charset="0"/>
            </a:endParaRPr>
          </a:p>
        </p:txBody>
      </p:sp>
      <p:sp>
        <p:nvSpPr>
          <p:cNvPr id="3" name="Title 2"/>
          <p:cNvSpPr>
            <a:spLocks noGrp="1"/>
          </p:cNvSpPr>
          <p:nvPr>
            <p:ph type="title"/>
          </p:nvPr>
        </p:nvSpPr>
        <p:spPr/>
        <p:txBody>
          <a:bodyPr>
            <a:normAutofit fontScale="90000"/>
          </a:bodyPr>
          <a:lstStyle/>
          <a:p>
            <a:pPr eaLnBrk="1" hangingPunct="1">
              <a:defRPr/>
            </a:pPr>
            <a:r>
              <a:rPr lang="en-US" dirty="0" smtClean="0">
                <a:latin typeface="Arial" pitchFamily="34" charset="0"/>
                <a:cs typeface="Arial" pitchFamily="34" charset="0"/>
              </a:rPr>
              <a:t>USAJOBS &amp; APPLICATION MANAGER OVERVIEW</a:t>
            </a:r>
            <a:endParaRPr lang="en-US" dirty="0">
              <a:latin typeface="Arial" pitchFamily="34" charset="0"/>
              <a:cs typeface="Arial" pitchFamily="34" charset="0"/>
            </a:endParaRPr>
          </a:p>
        </p:txBody>
      </p:sp>
      <p:cxnSp>
        <p:nvCxnSpPr>
          <p:cNvPr id="5" name="Straight Connector 4"/>
          <p:cNvCxnSpPr/>
          <p:nvPr/>
        </p:nvCxnSpPr>
        <p:spPr>
          <a:xfrm>
            <a:off x="533400" y="1524000"/>
            <a:ext cx="8229600" cy="0"/>
          </a:xfrm>
          <a:prstGeom prst="line">
            <a:avLst/>
          </a:prstGeom>
          <a:ln w="57150">
            <a:solidFill>
              <a:srgbClr val="1B51BD"/>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USA S_inside pg3_12-7"/>
          <p:cNvPicPr>
            <a:picLocks noChangeAspect="1" noChangeArrowheads="1"/>
          </p:cNvPicPr>
          <p:nvPr/>
        </p:nvPicPr>
        <p:blipFill>
          <a:blip r:embed="rId3" cstate="print"/>
          <a:srcRect/>
          <a:stretch>
            <a:fillRect/>
          </a:stretch>
        </p:blipFill>
        <p:spPr bwMode="auto">
          <a:xfrm>
            <a:off x="-1588" y="-1588"/>
            <a:ext cx="9145588" cy="6859588"/>
          </a:xfrm>
          <a:prstGeom prst="rect">
            <a:avLst/>
          </a:prstGeom>
          <a:noFill/>
          <a:ln w="9525">
            <a:noFill/>
            <a:miter lim="800000"/>
            <a:headEnd/>
            <a:tailEnd/>
          </a:ln>
        </p:spPr>
      </p:pic>
      <p:sp>
        <p:nvSpPr>
          <p:cNvPr id="29699"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0E46C0DC-6C82-4EBF-8894-D453A8DEC50B}" type="slidenum">
              <a:rPr lang="en-US" sz="1000">
                <a:solidFill>
                  <a:schemeClr val="bg1"/>
                </a:solidFill>
              </a:rPr>
              <a:pPr algn="r" eaLnBrk="0" hangingPunct="0"/>
              <a:t>20</a:t>
            </a:fld>
            <a:endParaRPr lang="en-US" sz="1000"/>
          </a:p>
        </p:txBody>
      </p:sp>
      <p:sp>
        <p:nvSpPr>
          <p:cNvPr id="21508" name="Rectangle 5"/>
          <p:cNvSpPr>
            <a:spLocks noGrp="1" noChangeArrowheads="1"/>
          </p:cNvSpPr>
          <p:nvPr>
            <p:ph type="title"/>
          </p:nvPr>
        </p:nvSpPr>
        <p:spPr>
          <a:xfrm>
            <a:off x="457200" y="274638"/>
            <a:ext cx="8229600" cy="792162"/>
          </a:xfrm>
        </p:spPr>
        <p:txBody>
          <a:bodyPr anchor="t"/>
          <a:lstStyle/>
          <a:p>
            <a:pPr eaLnBrk="1" fontAlgn="auto" hangingPunct="1">
              <a:spcAft>
                <a:spcPts val="0"/>
              </a:spcAft>
              <a:defRPr/>
            </a:pPr>
            <a:r>
              <a:rPr lang="en-US" sz="3200" smtClean="0"/>
              <a:t>Submit My Answers</a:t>
            </a:r>
          </a:p>
        </p:txBody>
      </p:sp>
      <p:sp>
        <p:nvSpPr>
          <p:cNvPr id="29701"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dirty="0">
                <a:solidFill>
                  <a:schemeClr val="bg1"/>
                </a:solidFill>
              </a:rPr>
              <a:t>Application Process  • </a:t>
            </a:r>
            <a:r>
              <a:rPr lang="en-US" sz="1100" dirty="0" smtClean="0">
                <a:solidFill>
                  <a:schemeClr val="bg1"/>
                </a:solidFill>
              </a:rPr>
              <a:t>August </a:t>
            </a:r>
            <a:r>
              <a:rPr lang="en-US" sz="1100" dirty="0" smtClean="0">
                <a:solidFill>
                  <a:schemeClr val="bg1"/>
                </a:solidFill>
              </a:rPr>
              <a:t>2012</a:t>
            </a:r>
            <a:endParaRPr lang="en-US" sz="1100" dirty="0">
              <a:solidFill>
                <a:schemeClr val="bg1"/>
              </a:solidFill>
            </a:endParaRPr>
          </a:p>
        </p:txBody>
      </p:sp>
      <p:pic>
        <p:nvPicPr>
          <p:cNvPr id="10" name="Picture 9" descr="PPT34.png"/>
          <p:cNvPicPr>
            <a:picLocks noChangeAspect="1"/>
          </p:cNvPicPr>
          <p:nvPr/>
        </p:nvPicPr>
        <p:blipFill>
          <a:blip r:embed="rId4" cstate="print"/>
          <a:stretch>
            <a:fillRect/>
          </a:stretch>
        </p:blipFill>
        <p:spPr>
          <a:xfrm>
            <a:off x="3124200" y="1371600"/>
            <a:ext cx="5715000" cy="4738688"/>
          </a:xfrm>
          <a:prstGeom prst="rect">
            <a:avLst/>
          </a:prstGeom>
          <a:effectLst>
            <a:outerShdw blurRad="50800" dist="38100" dir="13500000" algn="br" rotWithShape="0">
              <a:prstClr val="black">
                <a:alpha val="40000"/>
              </a:prstClr>
            </a:outerShdw>
          </a:effectLst>
        </p:spPr>
      </p:pic>
      <p:sp>
        <p:nvSpPr>
          <p:cNvPr id="29703" name="TextBox 7"/>
          <p:cNvSpPr txBox="1">
            <a:spLocks noChangeArrowheads="1"/>
          </p:cNvSpPr>
          <p:nvPr/>
        </p:nvSpPr>
        <p:spPr bwMode="auto">
          <a:xfrm>
            <a:off x="304800" y="1447800"/>
            <a:ext cx="2362200" cy="4770537"/>
          </a:xfrm>
          <a:prstGeom prst="rect">
            <a:avLst/>
          </a:prstGeom>
          <a:noFill/>
          <a:ln w="9525">
            <a:noFill/>
            <a:miter lim="800000"/>
            <a:headEnd/>
            <a:tailEnd/>
          </a:ln>
        </p:spPr>
        <p:txBody>
          <a:bodyPr>
            <a:spAutoFit/>
          </a:bodyPr>
          <a:lstStyle/>
          <a:p>
            <a:r>
              <a:rPr lang="en-US" sz="1400" dirty="0" smtClean="0"/>
              <a:t>-Once </a:t>
            </a:r>
            <a:r>
              <a:rPr lang="en-US" sz="1400" dirty="0"/>
              <a:t>all required questions have been completed, you will be able to click the Submit My Answers button to submit your application.  </a:t>
            </a:r>
            <a:endParaRPr lang="en-US" sz="1400" dirty="0" smtClean="0"/>
          </a:p>
          <a:p>
            <a:endParaRPr lang="en-US" sz="1400" b="1" u="sng" dirty="0" smtClean="0"/>
          </a:p>
          <a:p>
            <a:r>
              <a:rPr lang="en-US" sz="1800" b="1" u="sng" dirty="0" smtClean="0"/>
              <a:t>-YOU MUST CLICK SUBMIT MY ANSWERS OR YOUR APPLICATION WILL NOT BE RECEIVED.</a:t>
            </a:r>
            <a:endParaRPr lang="en-US" sz="1800" b="1" u="sng" dirty="0"/>
          </a:p>
          <a:p>
            <a:endParaRPr lang="en-US" sz="1400" dirty="0"/>
          </a:p>
          <a:p>
            <a:r>
              <a:rPr lang="en-US" sz="1400" dirty="0" smtClean="0"/>
              <a:t>-If </a:t>
            </a:r>
            <a:r>
              <a:rPr lang="en-US" sz="1400" dirty="0"/>
              <a:t>you have skipped any of the required sections, you will receive a warning to go back and complete any missed section before you can submit your answers.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USA S_inside pg3_12-7"/>
          <p:cNvPicPr>
            <a:picLocks noChangeAspect="1" noChangeArrowheads="1"/>
          </p:cNvPicPr>
          <p:nvPr/>
        </p:nvPicPr>
        <p:blipFill>
          <a:blip r:embed="rId3" cstate="print"/>
          <a:srcRect/>
          <a:stretch>
            <a:fillRect/>
          </a:stretch>
        </p:blipFill>
        <p:spPr bwMode="auto">
          <a:xfrm>
            <a:off x="-1588" y="-1588"/>
            <a:ext cx="9145588" cy="6859588"/>
          </a:xfrm>
          <a:prstGeom prst="rect">
            <a:avLst/>
          </a:prstGeom>
          <a:noFill/>
          <a:ln w="9525">
            <a:noFill/>
            <a:miter lim="800000"/>
            <a:headEnd/>
            <a:tailEnd/>
          </a:ln>
        </p:spPr>
      </p:pic>
      <p:sp>
        <p:nvSpPr>
          <p:cNvPr id="30723"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1E537CC1-62DB-4A2B-89FE-0DF7232DF0E1}" type="slidenum">
              <a:rPr lang="en-US" sz="1000">
                <a:solidFill>
                  <a:schemeClr val="bg1"/>
                </a:solidFill>
              </a:rPr>
              <a:pPr algn="r" eaLnBrk="0" hangingPunct="0"/>
              <a:t>21</a:t>
            </a:fld>
            <a:endParaRPr lang="en-US" sz="1000"/>
          </a:p>
        </p:txBody>
      </p:sp>
      <p:sp>
        <p:nvSpPr>
          <p:cNvPr id="22532" name="Rectangle 5"/>
          <p:cNvSpPr>
            <a:spLocks noGrp="1" noChangeArrowheads="1"/>
          </p:cNvSpPr>
          <p:nvPr>
            <p:ph type="title"/>
          </p:nvPr>
        </p:nvSpPr>
        <p:spPr>
          <a:xfrm>
            <a:off x="457200" y="274638"/>
            <a:ext cx="8229600" cy="792162"/>
          </a:xfrm>
        </p:spPr>
        <p:txBody>
          <a:bodyPr anchor="t"/>
          <a:lstStyle/>
          <a:p>
            <a:pPr eaLnBrk="1" fontAlgn="auto" hangingPunct="1">
              <a:spcAft>
                <a:spcPts val="0"/>
              </a:spcAft>
              <a:defRPr/>
            </a:pPr>
            <a:r>
              <a:rPr lang="en-US" sz="3200" smtClean="0"/>
              <a:t>Confirmation Message</a:t>
            </a:r>
          </a:p>
        </p:txBody>
      </p:sp>
      <p:sp>
        <p:nvSpPr>
          <p:cNvPr id="30725"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dirty="0">
                <a:solidFill>
                  <a:schemeClr val="bg1"/>
                </a:solidFill>
              </a:rPr>
              <a:t>Application Process  • </a:t>
            </a:r>
            <a:r>
              <a:rPr lang="en-US" sz="1100" dirty="0" smtClean="0">
                <a:solidFill>
                  <a:schemeClr val="bg1"/>
                </a:solidFill>
              </a:rPr>
              <a:t>August </a:t>
            </a:r>
            <a:r>
              <a:rPr lang="en-US" sz="1100" dirty="0" smtClean="0">
                <a:solidFill>
                  <a:schemeClr val="bg1"/>
                </a:solidFill>
              </a:rPr>
              <a:t>2012</a:t>
            </a:r>
            <a:endParaRPr lang="en-US" sz="1100" dirty="0">
              <a:solidFill>
                <a:schemeClr val="bg1"/>
              </a:solidFill>
            </a:endParaRPr>
          </a:p>
        </p:txBody>
      </p:sp>
      <p:grpSp>
        <p:nvGrpSpPr>
          <p:cNvPr id="2" name="Group 2"/>
          <p:cNvGrpSpPr>
            <a:grpSpLocks noChangeAspect="1"/>
          </p:cNvGrpSpPr>
          <p:nvPr/>
        </p:nvGrpSpPr>
        <p:grpSpPr bwMode="auto">
          <a:xfrm>
            <a:off x="3048000" y="1447800"/>
            <a:ext cx="5964576" cy="4495800"/>
            <a:chOff x="0" y="0"/>
            <a:chExt cx="800" cy="603"/>
          </a:xfrm>
          <a:effectLst>
            <a:outerShdw blurRad="50800" dist="38100" dir="13500000" algn="br" rotWithShape="0">
              <a:prstClr val="black">
                <a:alpha val="40000"/>
              </a:prstClr>
            </a:outerShdw>
          </a:effectLst>
        </p:grpSpPr>
        <p:pic>
          <p:nvPicPr>
            <p:cNvPr id="3075" name="Picture 3"/>
            <p:cNvPicPr>
              <a:picLocks noChangeAspect="1" noChangeArrowheads="1"/>
            </p:cNvPicPr>
            <p:nvPr/>
          </p:nvPicPr>
          <p:blipFill>
            <a:blip r:embed="rId4" cstate="print"/>
            <a:srcRect/>
            <a:stretch>
              <a:fillRect/>
            </a:stretch>
          </p:blipFill>
          <p:spPr bwMode="auto">
            <a:xfrm>
              <a:off x="0" y="0"/>
              <a:ext cx="800" cy="603"/>
            </a:xfrm>
            <a:prstGeom prst="rect">
              <a:avLst/>
            </a:prstGeom>
            <a:noFill/>
          </p:spPr>
        </p:pic>
        <p:sp>
          <p:nvSpPr>
            <p:cNvPr id="3076" name="Rectangle 4">
              <a:hlinkClick r:id="rId5" tooltip="Skip Navigation"/>
            </p:cNvPr>
            <p:cNvSpPr>
              <a:spLocks noChangeAspect="1" noChangeArrowheads="1"/>
            </p:cNvSpPr>
            <p:nvPr/>
          </p:nvSpPr>
          <p:spPr bwMode="auto">
            <a:xfrm>
              <a:off x="-3" y="0"/>
              <a:ext cx="91" cy="1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3077" name="Rectangle 5">
              <a:hlinkClick r:id="rId5" tooltip="ReUse Documents"/>
            </p:cNvPr>
            <p:cNvSpPr>
              <a:spLocks noChangeAspect="1" noChangeArrowheads="1"/>
            </p:cNvSpPr>
            <p:nvPr/>
          </p:nvSpPr>
          <p:spPr bwMode="auto">
            <a:xfrm>
              <a:off x="26" y="85"/>
              <a:ext cx="101" cy="14"/>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3078" name="Rectangle 6">
              <a:hlinkClick r:id="rId5" tooltip="Upload Documents"/>
            </p:cNvPr>
            <p:cNvSpPr>
              <a:spLocks noChangeAspect="1" noChangeArrowheads="1"/>
            </p:cNvSpPr>
            <p:nvPr/>
          </p:nvSpPr>
          <p:spPr bwMode="auto">
            <a:xfrm>
              <a:off x="26" y="105"/>
              <a:ext cx="103" cy="14"/>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3079" name="Rectangle 7">
              <a:hlinkClick r:id="rId5" tooltip="View/Print My Answers"/>
            </p:cNvPr>
            <p:cNvSpPr>
              <a:spLocks noChangeAspect="1" noChangeArrowheads="1"/>
            </p:cNvSpPr>
            <p:nvPr/>
          </p:nvSpPr>
          <p:spPr bwMode="auto">
            <a:xfrm>
              <a:off x="26" y="125"/>
              <a:ext cx="130" cy="14"/>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grpSp>
      <p:sp>
        <p:nvSpPr>
          <p:cNvPr id="30727" name="TextBox 11"/>
          <p:cNvSpPr txBox="1">
            <a:spLocks noChangeArrowheads="1"/>
          </p:cNvSpPr>
          <p:nvPr/>
        </p:nvSpPr>
        <p:spPr bwMode="auto">
          <a:xfrm>
            <a:off x="228600" y="1371600"/>
            <a:ext cx="2819400" cy="4708981"/>
          </a:xfrm>
          <a:prstGeom prst="rect">
            <a:avLst/>
          </a:prstGeom>
          <a:noFill/>
          <a:ln w="9525">
            <a:noFill/>
            <a:miter lim="800000"/>
            <a:headEnd/>
            <a:tailEnd/>
          </a:ln>
        </p:spPr>
        <p:txBody>
          <a:bodyPr>
            <a:spAutoFit/>
          </a:bodyPr>
          <a:lstStyle/>
          <a:p>
            <a:r>
              <a:rPr lang="en-US" sz="2000" dirty="0" smtClean="0"/>
              <a:t>-Once </a:t>
            </a:r>
            <a:r>
              <a:rPr lang="en-US" sz="2000" dirty="0"/>
              <a:t>you click the Submit My Answers button, you will receive an on-line confirmation message</a:t>
            </a:r>
            <a:r>
              <a:rPr lang="en-US" sz="2000" i="1" dirty="0"/>
              <a:t>. </a:t>
            </a:r>
          </a:p>
          <a:p>
            <a:endParaRPr lang="en-US" sz="2000" i="1" dirty="0" smtClean="0"/>
          </a:p>
          <a:p>
            <a:r>
              <a:rPr lang="en-US" sz="2000" dirty="0" smtClean="0"/>
              <a:t>-This message will also be sent to the email that you provided when setting up your USA Jobs account.</a:t>
            </a:r>
            <a:endParaRPr lang="en-US" sz="2000" dirty="0"/>
          </a:p>
          <a:p>
            <a:endParaRPr lang="en-US" sz="2000" dirty="0"/>
          </a:p>
          <a:p>
            <a:r>
              <a:rPr lang="en-US" sz="2000" dirty="0" smtClean="0"/>
              <a:t>-You </a:t>
            </a:r>
            <a:r>
              <a:rPr lang="en-US" sz="2000" dirty="0"/>
              <a:t>may log out or return to USAJOBS at this point.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31747"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2E332D59-D8A4-439E-AB03-CE8334D12119}" type="slidenum">
              <a:rPr lang="en-US" sz="1000">
                <a:solidFill>
                  <a:schemeClr val="bg1"/>
                </a:solidFill>
              </a:rPr>
              <a:pPr algn="r" eaLnBrk="0" hangingPunct="0"/>
              <a:t>22</a:t>
            </a:fld>
            <a:endParaRPr lang="en-US" sz="1000"/>
          </a:p>
        </p:txBody>
      </p:sp>
      <p:sp>
        <p:nvSpPr>
          <p:cNvPr id="23556" name="Rectangle 5"/>
          <p:cNvSpPr>
            <a:spLocks noGrp="1" noChangeArrowheads="1"/>
          </p:cNvSpPr>
          <p:nvPr>
            <p:ph type="title"/>
          </p:nvPr>
        </p:nvSpPr>
        <p:spPr>
          <a:xfrm>
            <a:off x="457200" y="274638"/>
            <a:ext cx="8229600" cy="792162"/>
          </a:xfrm>
        </p:spPr>
        <p:txBody>
          <a:bodyPr anchor="t"/>
          <a:lstStyle/>
          <a:p>
            <a:pPr eaLnBrk="1" fontAlgn="auto" hangingPunct="1">
              <a:spcAft>
                <a:spcPts val="0"/>
              </a:spcAft>
              <a:defRPr/>
            </a:pPr>
            <a:r>
              <a:rPr lang="en-US" sz="3200" dirty="0" smtClean="0"/>
              <a:t>USAJOBS – Application Status</a:t>
            </a:r>
          </a:p>
        </p:txBody>
      </p:sp>
      <p:sp>
        <p:nvSpPr>
          <p:cNvPr id="31749"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dirty="0">
                <a:solidFill>
                  <a:schemeClr val="bg1"/>
                </a:solidFill>
              </a:rPr>
              <a:t>Application Process  • </a:t>
            </a:r>
            <a:r>
              <a:rPr lang="en-US" sz="1100" dirty="0" smtClean="0">
                <a:solidFill>
                  <a:schemeClr val="bg1"/>
                </a:solidFill>
              </a:rPr>
              <a:t>August </a:t>
            </a:r>
            <a:r>
              <a:rPr lang="en-US" sz="1100" dirty="0" smtClean="0">
                <a:solidFill>
                  <a:schemeClr val="bg1"/>
                </a:solidFill>
              </a:rPr>
              <a:t>2012</a:t>
            </a:r>
            <a:endParaRPr lang="en-US" sz="1100" dirty="0">
              <a:solidFill>
                <a:schemeClr val="bg1"/>
              </a:solidFill>
            </a:endParaRPr>
          </a:p>
        </p:txBody>
      </p:sp>
      <p:sp>
        <p:nvSpPr>
          <p:cNvPr id="31750" name="TextBox 10"/>
          <p:cNvSpPr txBox="1">
            <a:spLocks noChangeArrowheads="1"/>
          </p:cNvSpPr>
          <p:nvPr/>
        </p:nvSpPr>
        <p:spPr bwMode="auto">
          <a:xfrm>
            <a:off x="152400" y="1219200"/>
            <a:ext cx="8839200" cy="1477328"/>
          </a:xfrm>
          <a:prstGeom prst="rect">
            <a:avLst/>
          </a:prstGeom>
          <a:noFill/>
          <a:ln w="9525">
            <a:noFill/>
            <a:miter lim="800000"/>
            <a:headEnd/>
            <a:tailEnd/>
          </a:ln>
        </p:spPr>
        <p:txBody>
          <a:bodyPr wrap="square">
            <a:spAutoFit/>
          </a:bodyPr>
          <a:lstStyle/>
          <a:p>
            <a:r>
              <a:rPr lang="en-US" sz="1500" b="1" dirty="0" smtClean="0"/>
              <a:t>If you choose to return to the USA Jobs website, you can look under </a:t>
            </a:r>
            <a:r>
              <a:rPr lang="en-US" sz="1500" b="1" dirty="0" smtClean="0"/>
              <a:t>“Application Status” to see information for the position you applied for.  You can also call the human resources office and speak to a Human Resources Specialist about your application.  If you do call, be ready to provide your name and the Job Announcement number of the position you applied for. You can click the “more information” link under Application Status</a:t>
            </a:r>
            <a:r>
              <a:rPr lang="en-US" sz="1500" b="1" dirty="0" smtClean="0"/>
              <a:t>.  </a:t>
            </a:r>
            <a:r>
              <a:rPr lang="en-US" sz="1500" b="1" dirty="0"/>
              <a:t>This link takes you directly into the Details Tab of Application Manager for the selected Application Package.  </a:t>
            </a:r>
          </a:p>
        </p:txBody>
      </p:sp>
      <p:pic>
        <p:nvPicPr>
          <p:cNvPr id="12" name="Picture 11" descr="PPT56.png"/>
          <p:cNvPicPr>
            <a:picLocks noChangeAspect="1"/>
          </p:cNvPicPr>
          <p:nvPr/>
        </p:nvPicPr>
        <p:blipFill>
          <a:blip r:embed="rId4" cstate="print"/>
          <a:stretch>
            <a:fillRect/>
          </a:stretch>
        </p:blipFill>
        <p:spPr>
          <a:xfrm>
            <a:off x="304800" y="2819400"/>
            <a:ext cx="3962400" cy="3352800"/>
          </a:xfrm>
          <a:prstGeom prst="rect">
            <a:avLst/>
          </a:prstGeom>
          <a:effectLst>
            <a:outerShdw blurRad="50800" dist="38100" dir="13500000" algn="br" rotWithShape="0">
              <a:prstClr val="black">
                <a:alpha val="40000"/>
              </a:prstClr>
            </a:outerShdw>
          </a:effectLst>
        </p:spPr>
      </p:pic>
      <p:pic>
        <p:nvPicPr>
          <p:cNvPr id="13" name="Picture 12" descr="PPT58.png"/>
          <p:cNvPicPr>
            <a:picLocks noChangeAspect="1"/>
          </p:cNvPicPr>
          <p:nvPr/>
        </p:nvPicPr>
        <p:blipFill>
          <a:blip r:embed="rId5" cstate="print"/>
          <a:stretch>
            <a:fillRect/>
          </a:stretch>
        </p:blipFill>
        <p:spPr>
          <a:xfrm>
            <a:off x="3810000" y="3276600"/>
            <a:ext cx="5123810" cy="3048000"/>
          </a:xfrm>
          <a:prstGeom prst="rect">
            <a:avLst/>
          </a:prstGeom>
          <a:effectLst>
            <a:glow rad="63500">
              <a:schemeClr val="accent1">
                <a:satMod val="175000"/>
                <a:alpha val="40000"/>
              </a:schemeClr>
            </a:glow>
            <a:outerShdw blurRad="76200" dir="13500000" sy="23000" kx="1200000" algn="br" rotWithShape="0">
              <a:prstClr val="black">
                <a:alpha val="20000"/>
              </a:prst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32771"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AC1BBC3A-038E-4430-8783-DCD2D2DCE2D9}" type="slidenum">
              <a:rPr lang="en-US" sz="1000">
                <a:solidFill>
                  <a:schemeClr val="bg1"/>
                </a:solidFill>
              </a:rPr>
              <a:pPr algn="r" eaLnBrk="0" hangingPunct="0"/>
              <a:t>23</a:t>
            </a:fld>
            <a:endParaRPr lang="en-US" sz="1000"/>
          </a:p>
        </p:txBody>
      </p:sp>
      <p:sp>
        <p:nvSpPr>
          <p:cNvPr id="24580" name="Rectangle 5"/>
          <p:cNvSpPr>
            <a:spLocks noGrp="1" noChangeArrowheads="1"/>
          </p:cNvSpPr>
          <p:nvPr>
            <p:ph type="title"/>
          </p:nvPr>
        </p:nvSpPr>
        <p:spPr>
          <a:xfrm>
            <a:off x="457200" y="274638"/>
            <a:ext cx="8229600" cy="792162"/>
          </a:xfrm>
        </p:spPr>
        <p:txBody>
          <a:bodyPr anchor="t"/>
          <a:lstStyle/>
          <a:p>
            <a:pPr eaLnBrk="1" fontAlgn="auto" hangingPunct="1">
              <a:spcAft>
                <a:spcPts val="0"/>
              </a:spcAft>
              <a:defRPr/>
            </a:pPr>
            <a:r>
              <a:rPr lang="en-US" sz="3200" smtClean="0"/>
              <a:t>Details Page</a:t>
            </a:r>
          </a:p>
        </p:txBody>
      </p:sp>
      <p:sp>
        <p:nvSpPr>
          <p:cNvPr id="32773"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dirty="0">
                <a:solidFill>
                  <a:schemeClr val="bg1"/>
                </a:solidFill>
              </a:rPr>
              <a:t>Application Process  • </a:t>
            </a:r>
            <a:r>
              <a:rPr lang="en-US" sz="1100" dirty="0" smtClean="0">
                <a:solidFill>
                  <a:schemeClr val="bg1"/>
                </a:solidFill>
              </a:rPr>
              <a:t>August </a:t>
            </a:r>
            <a:r>
              <a:rPr lang="en-US" sz="1100" dirty="0" smtClean="0">
                <a:solidFill>
                  <a:schemeClr val="bg1"/>
                </a:solidFill>
              </a:rPr>
              <a:t>2012</a:t>
            </a:r>
            <a:endParaRPr lang="en-US" sz="1100" dirty="0">
              <a:solidFill>
                <a:schemeClr val="bg1"/>
              </a:solidFill>
            </a:endParaRPr>
          </a:p>
        </p:txBody>
      </p:sp>
      <p:pic>
        <p:nvPicPr>
          <p:cNvPr id="4099" name="Picture 3"/>
          <p:cNvPicPr>
            <a:picLocks noChangeAspect="1" noChangeArrowheads="1"/>
          </p:cNvPicPr>
          <p:nvPr/>
        </p:nvPicPr>
        <p:blipFill>
          <a:blip r:embed="rId4" cstate="print"/>
          <a:srcRect/>
          <a:stretch>
            <a:fillRect/>
          </a:stretch>
        </p:blipFill>
        <p:spPr bwMode="auto">
          <a:xfrm>
            <a:off x="3581400" y="1295400"/>
            <a:ext cx="5381625" cy="4953000"/>
          </a:xfrm>
          <a:prstGeom prst="rect">
            <a:avLst/>
          </a:prstGeom>
          <a:noFill/>
          <a:ln w="9525">
            <a:noFill/>
            <a:miter lim="800000"/>
            <a:headEnd/>
            <a:tailEnd/>
          </a:ln>
          <a:effectLst>
            <a:outerShdw blurRad="50800" dist="38100" dir="13500000" algn="br" rotWithShape="0">
              <a:prstClr val="black">
                <a:alpha val="40000"/>
              </a:prstClr>
            </a:outerShdw>
          </a:effectLst>
        </p:spPr>
      </p:pic>
      <p:sp>
        <p:nvSpPr>
          <p:cNvPr id="32775" name="TextBox 11"/>
          <p:cNvSpPr txBox="1">
            <a:spLocks noChangeArrowheads="1"/>
          </p:cNvSpPr>
          <p:nvPr/>
        </p:nvSpPr>
        <p:spPr bwMode="auto">
          <a:xfrm>
            <a:off x="0" y="1114639"/>
            <a:ext cx="3429000" cy="5339923"/>
          </a:xfrm>
          <a:prstGeom prst="rect">
            <a:avLst/>
          </a:prstGeom>
          <a:noFill/>
          <a:ln w="9525">
            <a:noFill/>
            <a:miter lim="800000"/>
            <a:headEnd/>
            <a:tailEnd/>
          </a:ln>
        </p:spPr>
        <p:txBody>
          <a:bodyPr anchor="ctr">
            <a:spAutoFit/>
          </a:bodyPr>
          <a:lstStyle/>
          <a:p>
            <a:pPr eaLnBrk="0" hangingPunct="0"/>
            <a:r>
              <a:rPr lang="en-US" sz="1800" dirty="0"/>
              <a:t>From the Details Page you can:</a:t>
            </a:r>
          </a:p>
          <a:p>
            <a:pPr eaLnBrk="0" hangingPunct="0"/>
            <a:endParaRPr lang="en-US" sz="1400" dirty="0"/>
          </a:p>
          <a:p>
            <a:pPr eaLnBrk="0" hangingPunct="0">
              <a:lnSpc>
                <a:spcPct val="80000"/>
              </a:lnSpc>
              <a:buClr>
                <a:srgbClr val="0065A4"/>
              </a:buClr>
              <a:buFont typeface="Arial" charset="0"/>
              <a:buChar char="•"/>
            </a:pPr>
            <a:r>
              <a:rPr lang="en-US" sz="1500" dirty="0"/>
              <a:t> View the Job Announcement </a:t>
            </a:r>
          </a:p>
          <a:p>
            <a:pPr eaLnBrk="0" hangingPunct="0">
              <a:lnSpc>
                <a:spcPct val="80000"/>
              </a:lnSpc>
              <a:buClr>
                <a:srgbClr val="0065A4"/>
              </a:buClr>
              <a:buFont typeface="Arial" charset="0"/>
              <a:buChar char="•"/>
            </a:pPr>
            <a:endParaRPr lang="en-US" sz="1500" dirty="0"/>
          </a:p>
          <a:p>
            <a:pPr eaLnBrk="0" hangingPunct="0">
              <a:lnSpc>
                <a:spcPct val="80000"/>
              </a:lnSpc>
              <a:buClr>
                <a:srgbClr val="0065A4"/>
              </a:buClr>
              <a:buFont typeface="Arial" charset="0"/>
              <a:buChar char="•"/>
            </a:pPr>
            <a:r>
              <a:rPr lang="en-US" sz="1500" dirty="0"/>
              <a:t> Change your Answers</a:t>
            </a:r>
            <a:r>
              <a:rPr lang="en-US" sz="1500" b="1" dirty="0"/>
              <a:t>*</a:t>
            </a:r>
          </a:p>
          <a:p>
            <a:pPr eaLnBrk="0" hangingPunct="0">
              <a:lnSpc>
                <a:spcPct val="80000"/>
              </a:lnSpc>
              <a:buClr>
                <a:srgbClr val="0065A4"/>
              </a:buClr>
            </a:pPr>
            <a:endParaRPr lang="en-US" sz="1500" dirty="0"/>
          </a:p>
          <a:p>
            <a:pPr eaLnBrk="0" hangingPunct="0">
              <a:lnSpc>
                <a:spcPct val="80000"/>
              </a:lnSpc>
              <a:buClr>
                <a:srgbClr val="0065A4"/>
              </a:buClr>
              <a:buFont typeface="Arial" charset="0"/>
              <a:buChar char="•"/>
            </a:pPr>
            <a:r>
              <a:rPr lang="en-US" sz="1500" b="1" dirty="0"/>
              <a:t> Add Documents*</a:t>
            </a:r>
          </a:p>
          <a:p>
            <a:pPr eaLnBrk="0" hangingPunct="0">
              <a:lnSpc>
                <a:spcPct val="80000"/>
              </a:lnSpc>
              <a:buClr>
                <a:srgbClr val="0065A4"/>
              </a:buClr>
              <a:buFont typeface="Arial" charset="0"/>
              <a:buChar char="•"/>
            </a:pPr>
            <a:endParaRPr lang="en-US" sz="1500" dirty="0"/>
          </a:p>
          <a:p>
            <a:pPr eaLnBrk="0" hangingPunct="0">
              <a:lnSpc>
                <a:spcPct val="80000"/>
              </a:lnSpc>
              <a:buClr>
                <a:srgbClr val="0065A4"/>
              </a:buClr>
              <a:buFont typeface="Arial" charset="0"/>
              <a:buChar char="•"/>
            </a:pPr>
            <a:r>
              <a:rPr lang="en-US" sz="1500" dirty="0"/>
              <a:t> Update Biographic Information</a:t>
            </a:r>
          </a:p>
          <a:p>
            <a:pPr eaLnBrk="0" hangingPunct="0">
              <a:lnSpc>
                <a:spcPct val="80000"/>
              </a:lnSpc>
              <a:buClr>
                <a:srgbClr val="0065A4"/>
              </a:buClr>
              <a:buFont typeface="Arial" charset="0"/>
              <a:buChar char="•"/>
            </a:pPr>
            <a:endParaRPr lang="en-US" sz="1500" dirty="0"/>
          </a:p>
          <a:p>
            <a:pPr eaLnBrk="0" hangingPunct="0">
              <a:lnSpc>
                <a:spcPct val="80000"/>
              </a:lnSpc>
              <a:buClr>
                <a:srgbClr val="0065A4"/>
              </a:buClr>
              <a:buFont typeface="Arial" charset="0"/>
              <a:buChar char="•"/>
            </a:pPr>
            <a:r>
              <a:rPr lang="en-US" sz="1500" dirty="0"/>
              <a:t> View/Print Your Answers</a:t>
            </a:r>
          </a:p>
          <a:p>
            <a:pPr eaLnBrk="0" hangingPunct="0">
              <a:lnSpc>
                <a:spcPct val="80000"/>
              </a:lnSpc>
              <a:buClr>
                <a:srgbClr val="0065A4"/>
              </a:buClr>
              <a:buFont typeface="Arial" charset="0"/>
              <a:buChar char="•"/>
            </a:pPr>
            <a:endParaRPr lang="en-US" sz="1500" dirty="0"/>
          </a:p>
          <a:p>
            <a:pPr eaLnBrk="0" hangingPunct="0">
              <a:lnSpc>
                <a:spcPct val="80000"/>
              </a:lnSpc>
              <a:buClr>
                <a:srgbClr val="0065A4"/>
              </a:buClr>
              <a:buFont typeface="Arial" charset="0"/>
              <a:buChar char="•"/>
            </a:pPr>
            <a:r>
              <a:rPr lang="en-US" sz="1500" dirty="0"/>
              <a:t> Review Status of your Assessment and Documents.  </a:t>
            </a:r>
          </a:p>
          <a:p>
            <a:pPr eaLnBrk="0" hangingPunct="0">
              <a:lnSpc>
                <a:spcPct val="80000"/>
              </a:lnSpc>
              <a:buClr>
                <a:srgbClr val="0065A4"/>
              </a:buClr>
              <a:buFont typeface="Arial" charset="0"/>
              <a:buChar char="•"/>
            </a:pPr>
            <a:endParaRPr lang="en-US" sz="1500" dirty="0"/>
          </a:p>
          <a:p>
            <a:pPr eaLnBrk="0" hangingPunct="0">
              <a:lnSpc>
                <a:spcPct val="80000"/>
              </a:lnSpc>
              <a:buClr>
                <a:srgbClr val="0065A4"/>
              </a:buClr>
              <a:buFont typeface="Arial" charset="0"/>
              <a:buChar char="•"/>
            </a:pPr>
            <a:r>
              <a:rPr lang="en-US" sz="1500" dirty="0"/>
              <a:t> View Messages sent by Hiring Agency</a:t>
            </a:r>
          </a:p>
          <a:p>
            <a:pPr eaLnBrk="0" hangingPunct="0">
              <a:lnSpc>
                <a:spcPct val="80000"/>
              </a:lnSpc>
              <a:buClr>
                <a:srgbClr val="0065A4"/>
              </a:buClr>
              <a:buFont typeface="Arial" charset="0"/>
              <a:buChar char="•"/>
            </a:pPr>
            <a:endParaRPr lang="en-US" sz="1500" dirty="0"/>
          </a:p>
          <a:p>
            <a:pPr eaLnBrk="0" hangingPunct="0">
              <a:lnSpc>
                <a:spcPct val="80000"/>
              </a:lnSpc>
              <a:buClr>
                <a:srgbClr val="0065A4"/>
              </a:buClr>
              <a:buFont typeface="Arial" charset="0"/>
              <a:buChar char="•"/>
            </a:pPr>
            <a:r>
              <a:rPr lang="en-US" sz="1500" dirty="0"/>
              <a:t> View Application Package History</a:t>
            </a:r>
          </a:p>
          <a:p>
            <a:pPr eaLnBrk="0" hangingPunct="0">
              <a:buClr>
                <a:srgbClr val="0065A4"/>
              </a:buClr>
              <a:buFont typeface="Arial" charset="0"/>
              <a:buChar char="•"/>
            </a:pPr>
            <a:endParaRPr lang="en-US" sz="1500" dirty="0"/>
          </a:p>
          <a:p>
            <a:pPr eaLnBrk="0" hangingPunct="0">
              <a:buClr>
                <a:srgbClr val="0065A4"/>
              </a:buClr>
            </a:pPr>
            <a:r>
              <a:rPr lang="en-US" sz="1500" b="1" i="1" u="sng" dirty="0"/>
              <a:t>* Changing and resubmitting Answers or adding documents is permitted during the open period only. Once the announcement is closed these features are no longer available.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34819"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49AF42D5-D9E0-4D67-B2CE-ACB6086A82C8}" type="slidenum">
              <a:rPr lang="en-US" sz="1000">
                <a:solidFill>
                  <a:schemeClr val="bg1"/>
                </a:solidFill>
              </a:rPr>
              <a:pPr algn="r" eaLnBrk="0" hangingPunct="0"/>
              <a:t>24</a:t>
            </a:fld>
            <a:endParaRPr lang="en-US" sz="1000"/>
          </a:p>
        </p:txBody>
      </p:sp>
      <p:graphicFrame>
        <p:nvGraphicFramePr>
          <p:cNvPr id="7" name="Content Placeholder 6"/>
          <p:cNvGraphicFramePr>
            <a:graphicFrameLocks noGrp="1"/>
          </p:cNvGraphicFramePr>
          <p:nvPr>
            <p:ph idx="1"/>
          </p:nvPr>
        </p:nvGraphicFramePr>
        <p:xfrm>
          <a:off x="304800" y="1371600"/>
          <a:ext cx="845820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6628" name="Rectangle 5"/>
          <p:cNvSpPr>
            <a:spLocks noGrp="1" noChangeArrowheads="1"/>
          </p:cNvSpPr>
          <p:nvPr>
            <p:ph type="title"/>
          </p:nvPr>
        </p:nvSpPr>
        <p:spPr>
          <a:xfrm>
            <a:off x="457200" y="274638"/>
            <a:ext cx="8229600" cy="792162"/>
          </a:xfrm>
        </p:spPr>
        <p:txBody>
          <a:bodyPr anchor="t"/>
          <a:lstStyle/>
          <a:p>
            <a:pPr eaLnBrk="1" fontAlgn="auto" hangingPunct="1">
              <a:spcAft>
                <a:spcPts val="0"/>
              </a:spcAft>
              <a:defRPr/>
            </a:pPr>
            <a:r>
              <a:rPr lang="en-US" sz="3200" smtClean="0"/>
              <a:t>Remember…</a:t>
            </a:r>
          </a:p>
        </p:txBody>
      </p:sp>
      <p:sp>
        <p:nvSpPr>
          <p:cNvPr id="34822"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dirty="0">
                <a:solidFill>
                  <a:schemeClr val="bg1"/>
                </a:solidFill>
              </a:rPr>
              <a:t>Application Process  • </a:t>
            </a:r>
            <a:r>
              <a:rPr lang="en-US" sz="1100" dirty="0" smtClean="0">
                <a:solidFill>
                  <a:schemeClr val="bg1"/>
                </a:solidFill>
              </a:rPr>
              <a:t>August </a:t>
            </a:r>
            <a:r>
              <a:rPr lang="en-US" sz="1100" dirty="0" smtClean="0">
                <a:solidFill>
                  <a:schemeClr val="bg1"/>
                </a:solidFill>
              </a:rPr>
              <a:t>2012</a:t>
            </a:r>
            <a:endParaRPr lang="en-US" sz="1100"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35843"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5D751A9F-DE0E-4F39-B478-01C097B006DB}" type="slidenum">
              <a:rPr lang="en-US" sz="1000">
                <a:solidFill>
                  <a:schemeClr val="bg1"/>
                </a:solidFill>
              </a:rPr>
              <a:pPr algn="r" eaLnBrk="0" hangingPunct="0"/>
              <a:t>25</a:t>
            </a:fld>
            <a:endParaRPr lang="en-US" sz="1000"/>
          </a:p>
        </p:txBody>
      </p:sp>
      <p:sp>
        <p:nvSpPr>
          <p:cNvPr id="27652" name="Rectangle 5"/>
          <p:cNvSpPr>
            <a:spLocks noGrp="1" noChangeArrowheads="1"/>
          </p:cNvSpPr>
          <p:nvPr>
            <p:ph type="title"/>
          </p:nvPr>
        </p:nvSpPr>
        <p:spPr>
          <a:xfrm>
            <a:off x="457200" y="274638"/>
            <a:ext cx="8229600" cy="792162"/>
          </a:xfrm>
        </p:spPr>
        <p:txBody>
          <a:bodyPr anchor="t">
            <a:normAutofit/>
          </a:bodyPr>
          <a:lstStyle/>
          <a:p>
            <a:pPr algn="ctr" eaLnBrk="1" fontAlgn="auto" hangingPunct="1">
              <a:spcAft>
                <a:spcPts val="0"/>
              </a:spcAft>
              <a:defRPr/>
            </a:pPr>
            <a:r>
              <a:rPr lang="en-US" sz="4400" dirty="0" smtClean="0"/>
              <a:t>Helpful </a:t>
            </a:r>
            <a:r>
              <a:rPr lang="en-US" sz="4400" dirty="0" smtClean="0"/>
              <a:t>Information</a:t>
            </a:r>
          </a:p>
        </p:txBody>
      </p:sp>
      <p:sp>
        <p:nvSpPr>
          <p:cNvPr id="35845"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dirty="0">
                <a:solidFill>
                  <a:schemeClr val="bg1"/>
                </a:solidFill>
              </a:rPr>
              <a:t>Application Process  • </a:t>
            </a:r>
            <a:r>
              <a:rPr lang="en-US" sz="1100" dirty="0" smtClean="0">
                <a:solidFill>
                  <a:schemeClr val="bg1"/>
                </a:solidFill>
              </a:rPr>
              <a:t>August </a:t>
            </a:r>
            <a:r>
              <a:rPr lang="en-US" sz="1100" dirty="0" smtClean="0">
                <a:solidFill>
                  <a:schemeClr val="bg1"/>
                </a:solidFill>
              </a:rPr>
              <a:t>2012</a:t>
            </a:r>
            <a:endParaRPr lang="en-US" sz="1100" dirty="0">
              <a:solidFill>
                <a:schemeClr val="bg1"/>
              </a:solidFill>
            </a:endParaRPr>
          </a:p>
        </p:txBody>
      </p:sp>
      <p:pic>
        <p:nvPicPr>
          <p:cNvPr id="35846" name="Picture 3"/>
          <p:cNvPicPr>
            <a:picLocks noChangeAspect="1" noChangeArrowheads="1"/>
          </p:cNvPicPr>
          <p:nvPr/>
        </p:nvPicPr>
        <p:blipFill>
          <a:blip r:embed="rId4" cstate="print"/>
          <a:srcRect/>
          <a:stretch>
            <a:fillRect/>
          </a:stretch>
        </p:blipFill>
        <p:spPr bwMode="auto">
          <a:xfrm>
            <a:off x="838200" y="2209800"/>
            <a:ext cx="7480300" cy="4038600"/>
          </a:xfrm>
          <a:prstGeom prst="rect">
            <a:avLst/>
          </a:prstGeom>
          <a:noFill/>
          <a:ln w="9525">
            <a:noFill/>
            <a:miter lim="800000"/>
            <a:headEnd/>
            <a:tailEnd/>
          </a:ln>
        </p:spPr>
      </p:pic>
      <p:sp>
        <p:nvSpPr>
          <p:cNvPr id="35847" name="TextBox 28"/>
          <p:cNvSpPr txBox="1">
            <a:spLocks noChangeArrowheads="1"/>
          </p:cNvSpPr>
          <p:nvPr/>
        </p:nvSpPr>
        <p:spPr bwMode="auto">
          <a:xfrm>
            <a:off x="228600" y="1143000"/>
            <a:ext cx="8534400" cy="1077218"/>
          </a:xfrm>
          <a:prstGeom prst="rect">
            <a:avLst/>
          </a:prstGeom>
          <a:noFill/>
          <a:ln w="9525">
            <a:noFill/>
            <a:miter lim="800000"/>
            <a:headEnd/>
            <a:tailEnd/>
          </a:ln>
        </p:spPr>
        <p:txBody>
          <a:bodyPr wrap="square">
            <a:spAutoFit/>
          </a:bodyPr>
          <a:lstStyle/>
          <a:p>
            <a:pPr>
              <a:spcBef>
                <a:spcPct val="30000"/>
              </a:spcBef>
            </a:pPr>
            <a:r>
              <a:rPr lang="en-US" sz="1600" b="1" dirty="0"/>
              <a:t>You may visit </a:t>
            </a:r>
            <a:r>
              <a:rPr lang="en-US" sz="1600" b="1" dirty="0" smtClean="0"/>
              <a:t>USA Jobs </a:t>
            </a:r>
            <a:r>
              <a:rPr lang="en-US" sz="1600" b="1" dirty="0"/>
              <a:t>Information </a:t>
            </a:r>
            <a:r>
              <a:rPr lang="en-US" sz="1600" b="1" dirty="0" smtClean="0"/>
              <a:t>Center.  There, you </a:t>
            </a:r>
            <a:r>
              <a:rPr lang="en-US" sz="1600" b="1" dirty="0"/>
              <a:t>can find tutorials for using different areas of </a:t>
            </a:r>
            <a:r>
              <a:rPr lang="en-US" sz="1600" b="1" dirty="0" smtClean="0"/>
              <a:t>USA Jobs </a:t>
            </a:r>
            <a:r>
              <a:rPr lang="en-US" sz="1600" b="1" dirty="0"/>
              <a:t>and information about Federal Employment, </a:t>
            </a:r>
            <a:r>
              <a:rPr lang="en-US" sz="1600" b="1" dirty="0" smtClean="0"/>
              <a:t>applying </a:t>
            </a:r>
            <a:r>
              <a:rPr lang="en-US" sz="1600" b="1" dirty="0"/>
              <a:t>for </a:t>
            </a:r>
            <a:r>
              <a:rPr lang="en-US" sz="1600" b="1" dirty="0" smtClean="0"/>
              <a:t>federal </a:t>
            </a:r>
            <a:r>
              <a:rPr lang="en-US" sz="1600" b="1" dirty="0"/>
              <a:t>j</a:t>
            </a:r>
            <a:r>
              <a:rPr lang="en-US" sz="1600" b="1" dirty="0" smtClean="0"/>
              <a:t>obs</a:t>
            </a:r>
            <a:r>
              <a:rPr lang="en-US" sz="1600" b="1" dirty="0"/>
              <a:t>, and </a:t>
            </a:r>
            <a:r>
              <a:rPr lang="en-US" sz="1600" b="1" dirty="0" smtClean="0"/>
              <a:t>job </a:t>
            </a:r>
            <a:r>
              <a:rPr lang="en-US" sz="1600" b="1" dirty="0"/>
              <a:t>s</a:t>
            </a:r>
            <a:r>
              <a:rPr lang="en-US" sz="1600" b="1" dirty="0" smtClean="0"/>
              <a:t>earch</a:t>
            </a:r>
            <a:r>
              <a:rPr lang="en-US" sz="1600" b="1" dirty="0"/>
              <a:t>, among </a:t>
            </a:r>
            <a:r>
              <a:rPr lang="en-US" sz="1600" b="1" dirty="0" smtClean="0"/>
              <a:t>others (This is now called the “Resource Center” on the website).</a:t>
            </a:r>
            <a:endParaRPr lang="en-US" sz="16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3"/>
          <p:cNvSpPr>
            <a:spLocks noGrp="1"/>
          </p:cNvSpPr>
          <p:nvPr>
            <p:ph idx="1"/>
          </p:nvPr>
        </p:nvSpPr>
        <p:spPr/>
        <p:txBody>
          <a:bodyPr/>
          <a:lstStyle/>
          <a:p>
            <a:pPr algn="ctr" eaLnBrk="1" hangingPunct="1">
              <a:buFont typeface="Wingdings 3" pitchFamily="18" charset="2"/>
              <a:buNone/>
            </a:pPr>
            <a:endParaRPr lang="en-US" dirty="0" smtClean="0">
              <a:latin typeface="Arial" charset="0"/>
              <a:cs typeface="Arial" charset="0"/>
            </a:endParaRPr>
          </a:p>
          <a:p>
            <a:pPr algn="ctr" eaLnBrk="1" hangingPunct="1">
              <a:buFont typeface="Wingdings 3" pitchFamily="18" charset="2"/>
              <a:buNone/>
            </a:pPr>
            <a:endParaRPr lang="en-US" dirty="0" smtClean="0">
              <a:latin typeface="Arial" charset="0"/>
              <a:cs typeface="Arial" charset="0"/>
            </a:endParaRPr>
          </a:p>
          <a:p>
            <a:pPr algn="ctr" eaLnBrk="1" hangingPunct="1">
              <a:buFont typeface="Wingdings 3" pitchFamily="18" charset="2"/>
              <a:buNone/>
            </a:pPr>
            <a:r>
              <a:rPr lang="en-US" sz="3200" b="1" dirty="0" smtClean="0">
                <a:latin typeface="Arial" charset="0"/>
                <a:cs typeface="Arial" charset="0"/>
              </a:rPr>
              <a:t>SGT Cristina Mitchem</a:t>
            </a:r>
          </a:p>
          <a:p>
            <a:pPr algn="ctr" eaLnBrk="1" hangingPunct="1">
              <a:buFont typeface="Wingdings 3" pitchFamily="18" charset="2"/>
              <a:buNone/>
            </a:pPr>
            <a:r>
              <a:rPr lang="en-US" sz="3200" b="1" dirty="0" smtClean="0">
                <a:latin typeface="Arial" charset="0"/>
                <a:cs typeface="Arial" charset="0"/>
              </a:rPr>
              <a:t>(501) 212-4215</a:t>
            </a:r>
          </a:p>
          <a:p>
            <a:pPr algn="ctr" eaLnBrk="1" hangingPunct="1">
              <a:buFont typeface="Wingdings 3" pitchFamily="18" charset="2"/>
              <a:buNone/>
            </a:pPr>
            <a:r>
              <a:rPr lang="en-US" sz="3200" dirty="0" smtClean="0">
                <a:latin typeface="Arial" charset="0"/>
                <a:cs typeface="Arial" charset="0"/>
                <a:hlinkClick r:id="rId2"/>
              </a:rPr>
              <a:t>cristina.mitchem@us.army.mil</a:t>
            </a:r>
            <a:endParaRPr lang="en-US" sz="3200" dirty="0" smtClean="0">
              <a:latin typeface="Arial" charset="0"/>
              <a:cs typeface="Arial" charset="0"/>
            </a:endParaRPr>
          </a:p>
          <a:p>
            <a:pPr algn="ctr" eaLnBrk="1" hangingPunct="1">
              <a:buFont typeface="Wingdings 3" pitchFamily="18" charset="2"/>
              <a:buNone/>
            </a:pPr>
            <a:endParaRPr lang="en-US" dirty="0" smtClean="0">
              <a:latin typeface="Arial" charset="0"/>
              <a:cs typeface="Arial" charset="0"/>
            </a:endParaRPr>
          </a:p>
          <a:p>
            <a:pPr algn="ctr" eaLnBrk="1" hangingPunct="1">
              <a:buFont typeface="Wingdings 3" pitchFamily="18" charset="2"/>
              <a:buNone/>
            </a:pPr>
            <a:r>
              <a:rPr lang="en-US" sz="5400" b="1" u="sng" dirty="0" smtClean="0">
                <a:cs typeface="Arial" charset="0"/>
              </a:rPr>
              <a:t>*?*?*?*Questions*?*?*?*</a:t>
            </a:r>
            <a:endParaRPr lang="en-US" sz="5400" b="1" u="sng" dirty="0" smtClean="0">
              <a:cs typeface="Arial" charset="0"/>
            </a:endParaRPr>
          </a:p>
          <a:p>
            <a:pPr algn="ctr" eaLnBrk="1" hangingPunct="1">
              <a:buFont typeface="Wingdings 3" pitchFamily="18" charset="2"/>
              <a:buNone/>
            </a:pPr>
            <a:endParaRPr lang="en-US" dirty="0" smtClean="0">
              <a:latin typeface="Arial" charset="0"/>
              <a:cs typeface="Arial" charset="0"/>
            </a:endParaRPr>
          </a:p>
          <a:p>
            <a:pPr eaLnBrk="1" hangingPunct="1">
              <a:buFont typeface="Wingdings 3" pitchFamily="18" charset="2"/>
              <a:buNone/>
            </a:pPr>
            <a:endParaRPr lang="en-US" b="1" dirty="0" smtClean="0"/>
          </a:p>
        </p:txBody>
      </p:sp>
      <p:sp>
        <p:nvSpPr>
          <p:cNvPr id="2" name="Title 1"/>
          <p:cNvSpPr>
            <a:spLocks noGrp="1"/>
          </p:cNvSpPr>
          <p:nvPr>
            <p:ph type="title"/>
          </p:nvPr>
        </p:nvSpPr>
        <p:spPr>
          <a:xfrm>
            <a:off x="457200" y="274638"/>
            <a:ext cx="8229600" cy="2011362"/>
          </a:xfrm>
        </p:spPr>
        <p:txBody>
          <a:bodyPr>
            <a:noAutofit/>
          </a:bodyPr>
          <a:lstStyle/>
          <a:p>
            <a:pPr algn="ctr" eaLnBrk="1" hangingPunct="1">
              <a:defRPr/>
            </a:pPr>
            <a:r>
              <a:rPr lang="en-US" sz="4800" dirty="0" smtClean="0">
                <a:latin typeface="Arial" pitchFamily="34" charset="0"/>
                <a:cs typeface="Arial" pitchFamily="34" charset="0"/>
              </a:rPr>
              <a:t>Human Resources Office Contact </a:t>
            </a:r>
            <a:r>
              <a:rPr lang="en-US" sz="4800" dirty="0" smtClean="0">
                <a:latin typeface="Arial" pitchFamily="34" charset="0"/>
                <a:cs typeface="Arial" pitchFamily="34" charset="0"/>
              </a:rPr>
              <a:t>Information</a:t>
            </a:r>
            <a:endParaRPr lang="en-US" sz="4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11267"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dirty="0">
                <a:solidFill>
                  <a:schemeClr val="bg1"/>
                </a:solidFill>
              </a:rPr>
              <a:t>Application Process  •  </a:t>
            </a:r>
            <a:r>
              <a:rPr lang="en-US" sz="1100" dirty="0" smtClean="0">
                <a:solidFill>
                  <a:schemeClr val="bg1"/>
                </a:solidFill>
              </a:rPr>
              <a:t>August</a:t>
            </a:r>
            <a:r>
              <a:rPr lang="en-US" sz="1100" dirty="0" smtClean="0">
                <a:solidFill>
                  <a:schemeClr val="bg1"/>
                </a:solidFill>
              </a:rPr>
              <a:t> </a:t>
            </a:r>
            <a:r>
              <a:rPr lang="en-US" sz="1100" dirty="0" smtClean="0">
                <a:solidFill>
                  <a:schemeClr val="bg1"/>
                </a:solidFill>
              </a:rPr>
              <a:t>2012</a:t>
            </a:r>
            <a:endParaRPr lang="en-US" sz="1100" dirty="0">
              <a:solidFill>
                <a:schemeClr val="bg1"/>
              </a:solidFill>
            </a:endParaRPr>
          </a:p>
        </p:txBody>
      </p:sp>
      <p:sp>
        <p:nvSpPr>
          <p:cNvPr id="11268"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D8B31A3F-8AFC-459D-A3C3-FC9C8B89CCF6}" type="slidenum">
              <a:rPr lang="en-US" sz="1000">
                <a:solidFill>
                  <a:schemeClr val="bg1"/>
                </a:solidFill>
              </a:rPr>
              <a:pPr algn="r" eaLnBrk="0" hangingPunct="0"/>
              <a:t>3</a:t>
            </a:fld>
            <a:endParaRPr lang="en-US" sz="1000" dirty="0"/>
          </a:p>
        </p:txBody>
      </p:sp>
      <p:sp>
        <p:nvSpPr>
          <p:cNvPr id="3077" name="Rectangle 5"/>
          <p:cNvSpPr>
            <a:spLocks noGrp="1" noChangeArrowheads="1"/>
          </p:cNvSpPr>
          <p:nvPr>
            <p:ph type="title"/>
          </p:nvPr>
        </p:nvSpPr>
        <p:spPr>
          <a:xfrm>
            <a:off x="457200" y="274638"/>
            <a:ext cx="8229600" cy="792162"/>
          </a:xfrm>
        </p:spPr>
        <p:txBody>
          <a:bodyPr anchor="t"/>
          <a:lstStyle/>
          <a:p>
            <a:pPr eaLnBrk="1" fontAlgn="auto" hangingPunct="1">
              <a:spcAft>
                <a:spcPts val="0"/>
              </a:spcAft>
              <a:defRPr/>
            </a:pPr>
            <a:r>
              <a:rPr lang="en-US" sz="3200" dirty="0" smtClean="0"/>
              <a:t>Introduction to USAJOBS</a:t>
            </a:r>
          </a:p>
        </p:txBody>
      </p:sp>
      <p:graphicFrame>
        <p:nvGraphicFramePr>
          <p:cNvPr id="7" name="Diagram 6"/>
          <p:cNvGraphicFramePr/>
          <p:nvPr/>
        </p:nvGraphicFramePr>
        <p:xfrm>
          <a:off x="1066800" y="2133600"/>
          <a:ext cx="6934200" cy="4038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271" name="TextBox 7"/>
          <p:cNvSpPr txBox="1">
            <a:spLocks noChangeArrowheads="1"/>
          </p:cNvSpPr>
          <p:nvPr/>
        </p:nvSpPr>
        <p:spPr bwMode="auto">
          <a:xfrm>
            <a:off x="609600" y="1524000"/>
            <a:ext cx="8153400" cy="338138"/>
          </a:xfrm>
          <a:prstGeom prst="rect">
            <a:avLst/>
          </a:prstGeom>
          <a:noFill/>
          <a:ln w="9525">
            <a:noFill/>
            <a:miter lim="800000"/>
            <a:headEnd/>
            <a:tailEnd/>
          </a:ln>
        </p:spPr>
        <p:txBody>
          <a:bodyPr>
            <a:spAutoFit/>
          </a:bodyPr>
          <a:lstStyle/>
          <a:p>
            <a:pPr eaLnBrk="0" hangingPunct="0"/>
            <a:r>
              <a:rPr lang="en-US" sz="1600" dirty="0"/>
              <a:t>USAJOBS is the official job site of the U.S. Federal Government.  In USAJOBS you can: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12291"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372DBC86-F1AA-460B-98C7-4BBBCA89F2DC}" type="slidenum">
              <a:rPr lang="en-US" sz="1000">
                <a:solidFill>
                  <a:schemeClr val="bg1"/>
                </a:solidFill>
              </a:rPr>
              <a:pPr algn="r" eaLnBrk="0" hangingPunct="0"/>
              <a:t>4</a:t>
            </a:fld>
            <a:endParaRPr lang="en-US" sz="1000" dirty="0"/>
          </a:p>
        </p:txBody>
      </p:sp>
      <p:sp>
        <p:nvSpPr>
          <p:cNvPr id="4100" name="Rectangle 5"/>
          <p:cNvSpPr>
            <a:spLocks noGrp="1" noChangeArrowheads="1"/>
          </p:cNvSpPr>
          <p:nvPr>
            <p:ph type="title"/>
          </p:nvPr>
        </p:nvSpPr>
        <p:spPr>
          <a:xfrm>
            <a:off x="457200" y="274638"/>
            <a:ext cx="8229600" cy="792162"/>
          </a:xfrm>
        </p:spPr>
        <p:txBody>
          <a:bodyPr anchor="t"/>
          <a:lstStyle/>
          <a:p>
            <a:pPr eaLnBrk="1" fontAlgn="auto" hangingPunct="1">
              <a:spcAft>
                <a:spcPts val="0"/>
              </a:spcAft>
              <a:defRPr/>
            </a:pPr>
            <a:r>
              <a:rPr lang="en-US" sz="3200" dirty="0" smtClean="0"/>
              <a:t>USAJOBS Main Page</a:t>
            </a:r>
          </a:p>
        </p:txBody>
      </p:sp>
      <p:grpSp>
        <p:nvGrpSpPr>
          <p:cNvPr id="2" name="Group 21"/>
          <p:cNvGrpSpPr>
            <a:grpSpLocks noChangeAspect="1"/>
          </p:cNvGrpSpPr>
          <p:nvPr/>
        </p:nvGrpSpPr>
        <p:grpSpPr bwMode="auto">
          <a:xfrm>
            <a:off x="1066800" y="2590800"/>
            <a:ext cx="6753225" cy="3628360"/>
            <a:chOff x="0" y="0"/>
            <a:chExt cx="845" cy="454"/>
          </a:xfrm>
          <a:effectLst>
            <a:outerShdw blurRad="50800" dist="38100" dir="13500000" algn="br" rotWithShape="0">
              <a:prstClr val="black">
                <a:alpha val="40000"/>
              </a:prstClr>
            </a:outerShdw>
          </a:effectLst>
        </p:grpSpPr>
        <p:pic>
          <p:nvPicPr>
            <p:cNvPr id="9" name="Picture 22"/>
            <p:cNvPicPr>
              <a:picLocks noChangeAspect="1" noChangeArrowheads="1"/>
            </p:cNvPicPr>
            <p:nvPr/>
          </p:nvPicPr>
          <p:blipFill>
            <a:blip r:embed="rId4" cstate="print"/>
            <a:srcRect/>
            <a:stretch>
              <a:fillRect/>
            </a:stretch>
          </p:blipFill>
          <p:spPr bwMode="auto">
            <a:xfrm>
              <a:off x="0" y="0"/>
              <a:ext cx="845" cy="454"/>
            </a:xfrm>
            <a:prstGeom prst="rect">
              <a:avLst/>
            </a:prstGeom>
            <a:noFill/>
          </p:spPr>
        </p:pic>
        <p:sp>
          <p:nvSpPr>
            <p:cNvPr id="10" name="Rectangle 23">
              <a:hlinkClick r:id="rId5" tooltip="skip over navigation"/>
            </p:cNvPr>
            <p:cNvSpPr>
              <a:spLocks noChangeAspect="1" noChangeArrowheads="1"/>
            </p:cNvSpPr>
            <p:nvPr/>
          </p:nvSpPr>
          <p:spPr bwMode="auto">
            <a:xfrm>
              <a:off x="0" y="21"/>
              <a:ext cx="97" cy="12"/>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1" name="Rectangle 24">
              <a:hlinkClick r:id="rId6" tooltip="SIGN IN"/>
            </p:cNvPr>
            <p:cNvSpPr>
              <a:spLocks noChangeAspect="1" noChangeArrowheads="1"/>
            </p:cNvSpPr>
            <p:nvPr/>
          </p:nvSpPr>
          <p:spPr bwMode="auto">
            <a:xfrm>
              <a:off x="608" y="4"/>
              <a:ext cx="40" cy="12"/>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2" name="Rectangle 25">
              <a:hlinkClick r:id="rId7" tooltip="CREATE AN ACCOUNT"/>
            </p:cNvPr>
            <p:cNvSpPr>
              <a:spLocks noChangeAspect="1" noChangeArrowheads="1"/>
            </p:cNvSpPr>
            <p:nvPr/>
          </p:nvSpPr>
          <p:spPr bwMode="auto">
            <a:xfrm>
              <a:off x="669" y="4"/>
              <a:ext cx="108" cy="12"/>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3" name="Rectangle 26">
              <a:hlinkClick r:id="rId8" tooltip="Browse Jobs &gt;"/>
            </p:cNvPr>
            <p:cNvSpPr>
              <a:spLocks noChangeAspect="1" noChangeArrowheads="1"/>
            </p:cNvSpPr>
            <p:nvPr/>
          </p:nvSpPr>
          <p:spPr bwMode="auto">
            <a:xfrm>
              <a:off x="643" y="190"/>
              <a:ext cx="79" cy="12"/>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4" name="Rectangle 27">
              <a:hlinkClick r:id="rId9" tooltip="Advanced/International Search &gt;"/>
            </p:cNvPr>
            <p:cNvSpPr>
              <a:spLocks noChangeAspect="1" noChangeArrowheads="1"/>
            </p:cNvSpPr>
            <p:nvPr/>
          </p:nvSpPr>
          <p:spPr bwMode="auto">
            <a:xfrm>
              <a:off x="643" y="202"/>
              <a:ext cx="183" cy="12"/>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5" name="Rectangle 28">
              <a:hlinkClick r:id="rId10" tooltip="First Time Visitors"/>
            </p:cNvPr>
            <p:cNvSpPr>
              <a:spLocks noChangeAspect="1" noChangeArrowheads="1"/>
            </p:cNvSpPr>
            <p:nvPr/>
          </p:nvSpPr>
          <p:spPr bwMode="auto">
            <a:xfrm>
              <a:off x="218" y="302"/>
              <a:ext cx="102" cy="12"/>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6" name="Rectangle 29">
              <a:hlinkClick r:id="rId11" tooltip="Why Work for America?"/>
            </p:cNvPr>
            <p:cNvSpPr>
              <a:spLocks noChangeAspect="1" noChangeArrowheads="1"/>
            </p:cNvSpPr>
            <p:nvPr/>
          </p:nvSpPr>
          <p:spPr bwMode="auto">
            <a:xfrm>
              <a:off x="338" y="302"/>
              <a:ext cx="137" cy="12"/>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7" name="Rectangle 30">
              <a:hlinkClick r:id="rId12" tooltip="Special Hiring Events"/>
            </p:cNvPr>
            <p:cNvSpPr>
              <a:spLocks noChangeAspect="1" noChangeArrowheads="1"/>
            </p:cNvSpPr>
            <p:nvPr/>
          </p:nvSpPr>
          <p:spPr bwMode="auto">
            <a:xfrm>
              <a:off x="493" y="302"/>
              <a:ext cx="118" cy="12"/>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8" name="Rectangle 31">
              <a:hlinkClick r:id="rId13" tooltip="Individuals with Disabilities"/>
            </p:cNvPr>
            <p:cNvSpPr>
              <a:spLocks noChangeAspect="1" noChangeArrowheads="1"/>
            </p:cNvSpPr>
            <p:nvPr/>
          </p:nvSpPr>
          <p:spPr bwMode="auto">
            <a:xfrm>
              <a:off x="191" y="340"/>
              <a:ext cx="155" cy="12"/>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9" name="Rectangle 32">
              <a:hlinkClick r:id="rId14" tooltip="Veterans"/>
            </p:cNvPr>
            <p:cNvSpPr>
              <a:spLocks noChangeAspect="1" noChangeArrowheads="1"/>
            </p:cNvSpPr>
            <p:nvPr/>
          </p:nvSpPr>
          <p:spPr bwMode="auto">
            <a:xfrm>
              <a:off x="379" y="340"/>
              <a:ext cx="52" cy="12"/>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20" name="Rectangle 33">
              <a:hlinkClick r:id="rId15" tooltip="Students"/>
            </p:cNvPr>
            <p:cNvSpPr>
              <a:spLocks noChangeAspect="1" noChangeArrowheads="1"/>
            </p:cNvSpPr>
            <p:nvPr/>
          </p:nvSpPr>
          <p:spPr bwMode="auto">
            <a:xfrm>
              <a:off x="464" y="340"/>
              <a:ext cx="51" cy="12"/>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21" name="Rectangle 34">
              <a:hlinkClick r:id="rId16" tooltip="Senior Executives"/>
            </p:cNvPr>
            <p:cNvSpPr>
              <a:spLocks noChangeAspect="1" noChangeArrowheads="1"/>
            </p:cNvSpPr>
            <p:nvPr/>
          </p:nvSpPr>
          <p:spPr bwMode="auto">
            <a:xfrm>
              <a:off x="548" y="340"/>
              <a:ext cx="101" cy="12"/>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22" name="Rectangle 35">
              <a:hlinkClick r:id="rId17" tooltip="Site Map"/>
            </p:cNvPr>
            <p:cNvSpPr>
              <a:spLocks noChangeAspect="1" noChangeArrowheads="1"/>
            </p:cNvSpPr>
            <p:nvPr/>
          </p:nvSpPr>
          <p:spPr bwMode="auto">
            <a:xfrm>
              <a:off x="152" y="407"/>
              <a:ext cx="48" cy="12"/>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23" name="Rectangle 36">
              <a:hlinkClick r:id="rId18" tooltip="Contact Us"/>
            </p:cNvPr>
            <p:cNvSpPr>
              <a:spLocks noChangeAspect="1" noChangeArrowheads="1"/>
            </p:cNvSpPr>
            <p:nvPr/>
          </p:nvSpPr>
          <p:spPr bwMode="auto">
            <a:xfrm>
              <a:off x="220" y="407"/>
              <a:ext cx="60" cy="12"/>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24" name="Rectangle 37">
              <a:hlinkClick r:id="rId19" tooltip="Help/FAQs"/>
            </p:cNvPr>
            <p:cNvSpPr>
              <a:spLocks noChangeAspect="1" noChangeArrowheads="1"/>
            </p:cNvSpPr>
            <p:nvPr/>
          </p:nvSpPr>
          <p:spPr bwMode="auto">
            <a:xfrm>
              <a:off x="300" y="407"/>
              <a:ext cx="58" cy="12"/>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25" name="Rectangle 38">
              <a:hlinkClick r:id="rId20" tooltip="Employers"/>
            </p:cNvPr>
            <p:cNvSpPr>
              <a:spLocks noChangeAspect="1" noChangeArrowheads="1"/>
            </p:cNvSpPr>
            <p:nvPr/>
          </p:nvSpPr>
          <p:spPr bwMode="auto">
            <a:xfrm>
              <a:off x="378" y="407"/>
              <a:ext cx="57" cy="12"/>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26" name="Rectangle 39">
              <a:hlinkClick r:id="rId21" tooltip="Privacy Act and Public Burden Information"/>
            </p:cNvPr>
            <p:cNvSpPr>
              <a:spLocks noChangeAspect="1" noChangeArrowheads="1"/>
            </p:cNvSpPr>
            <p:nvPr/>
          </p:nvSpPr>
          <p:spPr bwMode="auto">
            <a:xfrm>
              <a:off x="455" y="407"/>
              <a:ext cx="232" cy="12"/>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grpSp>
      <p:sp>
        <p:nvSpPr>
          <p:cNvPr id="12294"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dirty="0">
                <a:solidFill>
                  <a:schemeClr val="bg1"/>
                </a:solidFill>
              </a:rPr>
              <a:t>Application Process  •  </a:t>
            </a:r>
            <a:r>
              <a:rPr lang="en-US" sz="1100" dirty="0" smtClean="0">
                <a:solidFill>
                  <a:schemeClr val="bg1"/>
                </a:solidFill>
              </a:rPr>
              <a:t>August</a:t>
            </a:r>
            <a:r>
              <a:rPr lang="en-US" sz="1100" dirty="0" smtClean="0">
                <a:solidFill>
                  <a:schemeClr val="bg1"/>
                </a:solidFill>
              </a:rPr>
              <a:t> </a:t>
            </a:r>
            <a:r>
              <a:rPr lang="en-US" sz="1100" dirty="0" smtClean="0">
                <a:solidFill>
                  <a:schemeClr val="bg1"/>
                </a:solidFill>
              </a:rPr>
              <a:t>2012</a:t>
            </a:r>
            <a:endParaRPr lang="en-US" sz="1100" dirty="0">
              <a:solidFill>
                <a:schemeClr val="bg1"/>
              </a:solidFill>
            </a:endParaRPr>
          </a:p>
        </p:txBody>
      </p:sp>
      <p:sp>
        <p:nvSpPr>
          <p:cNvPr id="12295" name="TextBox 26"/>
          <p:cNvSpPr txBox="1">
            <a:spLocks noChangeArrowheads="1"/>
          </p:cNvSpPr>
          <p:nvPr/>
        </p:nvSpPr>
        <p:spPr bwMode="auto">
          <a:xfrm>
            <a:off x="762000" y="1524000"/>
            <a:ext cx="7620000" cy="1015663"/>
          </a:xfrm>
          <a:prstGeom prst="rect">
            <a:avLst/>
          </a:prstGeom>
          <a:noFill/>
          <a:ln w="9525">
            <a:noFill/>
            <a:miter lim="800000"/>
            <a:headEnd/>
            <a:tailEnd/>
          </a:ln>
        </p:spPr>
        <p:txBody>
          <a:bodyPr>
            <a:spAutoFit/>
          </a:bodyPr>
          <a:lstStyle/>
          <a:p>
            <a:pPr>
              <a:spcBef>
                <a:spcPct val="30000"/>
              </a:spcBef>
            </a:pPr>
            <a:r>
              <a:rPr lang="en-US" sz="2000" dirty="0"/>
              <a:t>To apply for jobs you must have a USAJOBS account.  To begin, SIGN IN or CREATE AN ACCOUNT if you have not done so already.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USA S_inside pg3_12-7"/>
          <p:cNvPicPr>
            <a:picLocks noChangeAspect="1" noChangeArrowheads="1"/>
          </p:cNvPicPr>
          <p:nvPr/>
        </p:nvPicPr>
        <p:blipFill>
          <a:blip r:embed="rId3" cstate="print"/>
          <a:srcRect/>
          <a:stretch>
            <a:fillRect/>
          </a:stretch>
        </p:blipFill>
        <p:spPr bwMode="auto">
          <a:xfrm>
            <a:off x="-1588" y="0"/>
            <a:ext cx="9145588" cy="6859588"/>
          </a:xfrm>
          <a:prstGeom prst="rect">
            <a:avLst/>
          </a:prstGeom>
          <a:noFill/>
          <a:ln w="9525">
            <a:noFill/>
            <a:miter lim="800000"/>
            <a:headEnd/>
            <a:tailEnd/>
          </a:ln>
        </p:spPr>
      </p:pic>
      <p:sp>
        <p:nvSpPr>
          <p:cNvPr id="13315"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2D682245-0388-4FA2-B220-256970CB77BD}" type="slidenum">
              <a:rPr lang="en-US" sz="1000">
                <a:solidFill>
                  <a:schemeClr val="bg1"/>
                </a:solidFill>
              </a:rPr>
              <a:pPr algn="r" eaLnBrk="0" hangingPunct="0"/>
              <a:t>5</a:t>
            </a:fld>
            <a:endParaRPr lang="en-US" sz="1000" dirty="0"/>
          </a:p>
        </p:txBody>
      </p:sp>
      <p:sp>
        <p:nvSpPr>
          <p:cNvPr id="5124" name="Rectangle 5"/>
          <p:cNvSpPr>
            <a:spLocks noGrp="1" noChangeArrowheads="1"/>
          </p:cNvSpPr>
          <p:nvPr>
            <p:ph type="title"/>
          </p:nvPr>
        </p:nvSpPr>
        <p:spPr>
          <a:xfrm>
            <a:off x="457200" y="274638"/>
            <a:ext cx="8229600" cy="792162"/>
          </a:xfrm>
        </p:spPr>
        <p:txBody>
          <a:bodyPr anchor="t"/>
          <a:lstStyle/>
          <a:p>
            <a:pPr eaLnBrk="1" fontAlgn="auto" hangingPunct="1">
              <a:spcAft>
                <a:spcPts val="0"/>
              </a:spcAft>
              <a:defRPr/>
            </a:pPr>
            <a:r>
              <a:rPr lang="en-US" sz="3200" dirty="0" smtClean="0"/>
              <a:t>Create an Account</a:t>
            </a:r>
          </a:p>
        </p:txBody>
      </p:sp>
      <p:sp>
        <p:nvSpPr>
          <p:cNvPr id="13317"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dirty="0">
                <a:solidFill>
                  <a:schemeClr val="bg1"/>
                </a:solidFill>
              </a:rPr>
              <a:t>Application Process  • </a:t>
            </a:r>
            <a:r>
              <a:rPr lang="en-US" sz="1100" dirty="0" smtClean="0">
                <a:solidFill>
                  <a:schemeClr val="bg1"/>
                </a:solidFill>
              </a:rPr>
              <a:t> </a:t>
            </a:r>
            <a:r>
              <a:rPr lang="en-US" sz="1100" dirty="0" smtClean="0">
                <a:solidFill>
                  <a:schemeClr val="bg1"/>
                </a:solidFill>
              </a:rPr>
              <a:t>August</a:t>
            </a:r>
            <a:r>
              <a:rPr lang="en-US" sz="1100" dirty="0" smtClean="0">
                <a:solidFill>
                  <a:schemeClr val="bg1"/>
                </a:solidFill>
              </a:rPr>
              <a:t> </a:t>
            </a:r>
            <a:r>
              <a:rPr lang="en-US" sz="1100" dirty="0" smtClean="0">
                <a:solidFill>
                  <a:schemeClr val="bg1"/>
                </a:solidFill>
              </a:rPr>
              <a:t>2012</a:t>
            </a:r>
            <a:endParaRPr lang="en-US" sz="1100" dirty="0">
              <a:solidFill>
                <a:schemeClr val="bg1"/>
              </a:solidFill>
            </a:endParaRPr>
          </a:p>
        </p:txBody>
      </p:sp>
      <p:grpSp>
        <p:nvGrpSpPr>
          <p:cNvPr id="2" name="Group 18"/>
          <p:cNvGrpSpPr>
            <a:grpSpLocks noChangeAspect="1"/>
          </p:cNvGrpSpPr>
          <p:nvPr/>
        </p:nvGrpSpPr>
        <p:grpSpPr bwMode="auto">
          <a:xfrm>
            <a:off x="3276600" y="1295400"/>
            <a:ext cx="5435840" cy="4953000"/>
            <a:chOff x="0" y="0"/>
            <a:chExt cx="698" cy="636"/>
          </a:xfrm>
          <a:effectLst>
            <a:outerShdw blurRad="50800" dist="38100" dir="13500000" algn="br" rotWithShape="0">
              <a:prstClr val="black">
                <a:alpha val="40000"/>
              </a:prstClr>
            </a:outerShdw>
          </a:effectLst>
          <a:scene3d>
            <a:camera prst="orthographicFront">
              <a:rot lat="0" lon="0" rev="0"/>
            </a:camera>
            <a:lightRig rig="contrasting" dir="t">
              <a:rot lat="0" lon="0" rev="1500000"/>
            </a:lightRig>
          </a:scene3d>
        </p:grpSpPr>
        <p:pic>
          <p:nvPicPr>
            <p:cNvPr id="12" name="Picture 19"/>
            <p:cNvPicPr>
              <a:picLocks noChangeAspect="1" noChangeArrowheads="1"/>
            </p:cNvPicPr>
            <p:nvPr/>
          </p:nvPicPr>
          <p:blipFill>
            <a:blip r:embed="rId4" cstate="print"/>
            <a:srcRect/>
            <a:stretch>
              <a:fillRect/>
            </a:stretch>
          </p:blipFill>
          <p:spPr bwMode="auto">
            <a:xfrm>
              <a:off x="0" y="0"/>
              <a:ext cx="698" cy="636"/>
            </a:xfrm>
            <a:prstGeom prst="rect">
              <a:avLst/>
            </a:prstGeom>
            <a:noFill/>
            <a:ln>
              <a:noFill/>
            </a:ln>
            <a:effectLst>
              <a:glow rad="63500">
                <a:schemeClr val="accent1">
                  <a:satMod val="175000"/>
                  <a:alpha val="40000"/>
                </a:schemeClr>
              </a:glow>
              <a:outerShdw blurRad="149987" dist="250190" dir="8460000" algn="ctr">
                <a:srgbClr val="000000">
                  <a:alpha val="28000"/>
                </a:srgbClr>
              </a:outerShdw>
            </a:effectLst>
            <a:sp3d prstMaterial="metal">
              <a:bevelT w="88900" h="88900"/>
            </a:sp3d>
          </p:spPr>
        </p:pic>
        <p:sp>
          <p:nvSpPr>
            <p:cNvPr id="13" name="Rectangle 20">
              <a:hlinkClick r:id="rId5" tooltip="Personal Information"/>
            </p:cNvPr>
            <p:cNvSpPr>
              <a:spLocks noChangeAspect="1" noChangeArrowheads="1"/>
            </p:cNvSpPr>
            <p:nvPr/>
          </p:nvSpPr>
          <p:spPr bwMode="auto">
            <a:xfrm>
              <a:off x="106" y="2"/>
              <a:ext cx="120" cy="13"/>
            </a:xfrm>
            <a:prstGeom prst="rect">
              <a:avLst/>
            </a:prstGeom>
            <a:solidFill>
              <a:srgbClr val="FFFFFF">
                <a:alpha val="0"/>
              </a:srgbClr>
            </a:solidFill>
            <a:ln w="9525">
              <a:noFill/>
              <a:miter lim="800000"/>
              <a:headEnd/>
              <a:tailEnd/>
            </a:ln>
            <a:effectLst>
              <a:outerShdw blurRad="149987" dist="250190" dir="8460000" algn="ctr">
                <a:srgbClr val="000000">
                  <a:alpha val="28000"/>
                </a:srgbClr>
              </a:outerShdw>
            </a:effectLst>
            <a:sp3d prstMaterial="metal">
              <a:bevelT w="88900" h="88900"/>
            </a:sp3d>
          </p:spPr>
          <p:txBody>
            <a:bodyPr/>
            <a:lstStyle/>
            <a:p>
              <a:pPr eaLnBrk="0" hangingPunct="0">
                <a:defRPr/>
              </a:pPr>
              <a:endParaRPr lang="en-US" dirty="0">
                <a:latin typeface="Arial" pitchFamily="34" charset="0"/>
                <a:ea typeface="ＭＳ Ｐゴシック" pitchFamily="84" charset="-128"/>
              </a:endParaRPr>
            </a:p>
          </p:txBody>
        </p:sp>
        <p:sp>
          <p:nvSpPr>
            <p:cNvPr id="14" name="Rectangle 21">
              <a:hlinkClick r:id="rId5" tooltip="Account Information"/>
            </p:cNvPr>
            <p:cNvSpPr>
              <a:spLocks noChangeAspect="1" noChangeArrowheads="1"/>
            </p:cNvSpPr>
            <p:nvPr/>
          </p:nvSpPr>
          <p:spPr bwMode="auto">
            <a:xfrm>
              <a:off x="239" y="2"/>
              <a:ext cx="116" cy="13"/>
            </a:xfrm>
            <a:prstGeom prst="rect">
              <a:avLst/>
            </a:prstGeom>
            <a:solidFill>
              <a:srgbClr val="FFFFFF">
                <a:alpha val="0"/>
              </a:srgbClr>
            </a:solidFill>
            <a:ln w="9525">
              <a:noFill/>
              <a:miter lim="800000"/>
              <a:headEnd/>
              <a:tailEnd/>
            </a:ln>
            <a:effectLst>
              <a:outerShdw blurRad="149987" dist="250190" dir="8460000" algn="ctr">
                <a:srgbClr val="000000">
                  <a:alpha val="28000"/>
                </a:srgbClr>
              </a:outerShdw>
            </a:effectLst>
            <a:sp3d prstMaterial="metal">
              <a:bevelT w="88900" h="88900"/>
            </a:sp3d>
          </p:spPr>
          <p:txBody>
            <a:bodyPr/>
            <a:lstStyle/>
            <a:p>
              <a:pPr eaLnBrk="0" hangingPunct="0">
                <a:defRPr/>
              </a:pPr>
              <a:endParaRPr lang="en-US" dirty="0">
                <a:latin typeface="Arial" pitchFamily="34" charset="0"/>
                <a:ea typeface="ＭＳ Ｐゴシック" pitchFamily="84" charset="-128"/>
              </a:endParaRPr>
            </a:p>
          </p:txBody>
        </p:sp>
        <p:sp>
          <p:nvSpPr>
            <p:cNvPr id="15" name="Rectangle 22">
              <a:hlinkClick r:id="rId5" tooltip="Current Goal"/>
            </p:cNvPr>
            <p:cNvSpPr>
              <a:spLocks noChangeAspect="1" noChangeArrowheads="1"/>
            </p:cNvSpPr>
            <p:nvPr/>
          </p:nvSpPr>
          <p:spPr bwMode="auto">
            <a:xfrm>
              <a:off x="368" y="2"/>
              <a:ext cx="74" cy="13"/>
            </a:xfrm>
            <a:prstGeom prst="rect">
              <a:avLst/>
            </a:prstGeom>
            <a:solidFill>
              <a:srgbClr val="FFFFFF">
                <a:alpha val="0"/>
              </a:srgbClr>
            </a:solidFill>
            <a:ln w="9525">
              <a:noFill/>
              <a:miter lim="800000"/>
              <a:headEnd/>
              <a:tailEnd/>
            </a:ln>
            <a:effectLst>
              <a:outerShdw blurRad="149987" dist="250190" dir="8460000" algn="ctr">
                <a:srgbClr val="000000">
                  <a:alpha val="28000"/>
                </a:srgbClr>
              </a:outerShdw>
            </a:effectLst>
            <a:sp3d prstMaterial="metal">
              <a:bevelT w="88900" h="88900"/>
            </a:sp3d>
          </p:spPr>
          <p:txBody>
            <a:bodyPr/>
            <a:lstStyle/>
            <a:p>
              <a:pPr eaLnBrk="0" hangingPunct="0">
                <a:defRPr/>
              </a:pPr>
              <a:endParaRPr lang="en-US" dirty="0">
                <a:latin typeface="Arial" pitchFamily="34" charset="0"/>
                <a:ea typeface="ＭＳ Ｐゴシック" pitchFamily="84" charset="-128"/>
              </a:endParaRPr>
            </a:p>
          </p:txBody>
        </p:sp>
        <p:sp>
          <p:nvSpPr>
            <p:cNvPr id="16" name="Rectangle 23">
              <a:hlinkClick r:id="rId5" tooltip="Citizenship Status"/>
            </p:cNvPr>
            <p:cNvSpPr>
              <a:spLocks noChangeAspect="1" noChangeArrowheads="1"/>
            </p:cNvSpPr>
            <p:nvPr/>
          </p:nvSpPr>
          <p:spPr bwMode="auto">
            <a:xfrm>
              <a:off x="455" y="2"/>
              <a:ext cx="102" cy="13"/>
            </a:xfrm>
            <a:prstGeom prst="rect">
              <a:avLst/>
            </a:prstGeom>
            <a:solidFill>
              <a:srgbClr val="FFFFFF">
                <a:alpha val="0"/>
              </a:srgbClr>
            </a:solidFill>
            <a:ln w="9525">
              <a:noFill/>
              <a:miter lim="800000"/>
              <a:headEnd/>
              <a:tailEnd/>
            </a:ln>
            <a:effectLst>
              <a:outerShdw blurRad="149987" dist="250190" dir="8460000" algn="ctr">
                <a:srgbClr val="000000">
                  <a:alpha val="28000"/>
                </a:srgbClr>
              </a:outerShdw>
            </a:effectLst>
            <a:sp3d prstMaterial="metal">
              <a:bevelT w="88900" h="88900"/>
            </a:sp3d>
          </p:spPr>
          <p:txBody>
            <a:bodyPr/>
            <a:lstStyle/>
            <a:p>
              <a:pPr eaLnBrk="0" hangingPunct="0">
                <a:defRPr/>
              </a:pPr>
              <a:endParaRPr lang="en-US" dirty="0">
                <a:latin typeface="Arial" pitchFamily="34" charset="0"/>
                <a:ea typeface="ＭＳ Ｐゴシック" pitchFamily="84" charset="-128"/>
              </a:endParaRPr>
            </a:p>
          </p:txBody>
        </p:sp>
        <p:sp>
          <p:nvSpPr>
            <p:cNvPr id="17" name="Rectangle 24">
              <a:hlinkClick r:id="rId5" tooltip="Veterans' Preference"/>
            </p:cNvPr>
            <p:cNvSpPr>
              <a:spLocks noChangeAspect="1" noChangeArrowheads="1"/>
            </p:cNvSpPr>
            <p:nvPr/>
          </p:nvSpPr>
          <p:spPr bwMode="auto">
            <a:xfrm>
              <a:off x="570" y="2"/>
              <a:ext cx="120" cy="13"/>
            </a:xfrm>
            <a:prstGeom prst="rect">
              <a:avLst/>
            </a:prstGeom>
            <a:solidFill>
              <a:srgbClr val="FFFFFF">
                <a:alpha val="0"/>
              </a:srgbClr>
            </a:solidFill>
            <a:ln w="9525">
              <a:noFill/>
              <a:miter lim="800000"/>
              <a:headEnd/>
              <a:tailEnd/>
            </a:ln>
            <a:effectLst>
              <a:outerShdw blurRad="149987" dist="250190" dir="8460000" algn="ctr">
                <a:srgbClr val="000000">
                  <a:alpha val="28000"/>
                </a:srgbClr>
              </a:outerShdw>
            </a:effectLst>
            <a:sp3d prstMaterial="metal">
              <a:bevelT w="88900" h="88900"/>
            </a:sp3d>
          </p:spPr>
          <p:txBody>
            <a:bodyPr/>
            <a:lstStyle/>
            <a:p>
              <a:pPr eaLnBrk="0" hangingPunct="0">
                <a:defRPr/>
              </a:pPr>
              <a:endParaRPr lang="en-US" dirty="0">
                <a:latin typeface="Arial" pitchFamily="34" charset="0"/>
                <a:ea typeface="ＭＳ Ｐゴシック" pitchFamily="84" charset="-128"/>
              </a:endParaRPr>
            </a:p>
          </p:txBody>
        </p:sp>
        <p:sp>
          <p:nvSpPr>
            <p:cNvPr id="18" name="Rectangle 25">
              <a:hlinkClick r:id="rId5" tooltip="Top"/>
            </p:cNvPr>
            <p:cNvSpPr>
              <a:spLocks noChangeAspect="1" noChangeArrowheads="1"/>
            </p:cNvSpPr>
            <p:nvPr/>
          </p:nvSpPr>
          <p:spPr bwMode="auto">
            <a:xfrm>
              <a:off x="658" y="560"/>
              <a:ext cx="21" cy="13"/>
            </a:xfrm>
            <a:prstGeom prst="rect">
              <a:avLst/>
            </a:prstGeom>
            <a:solidFill>
              <a:srgbClr val="FFFFFF">
                <a:alpha val="0"/>
              </a:srgbClr>
            </a:solidFill>
            <a:ln w="9525">
              <a:noFill/>
              <a:miter lim="800000"/>
              <a:headEnd/>
              <a:tailEnd/>
            </a:ln>
            <a:effectLst>
              <a:outerShdw blurRad="149987" dist="250190" dir="8460000" algn="ctr">
                <a:srgbClr val="000000">
                  <a:alpha val="28000"/>
                </a:srgbClr>
              </a:outerShdw>
            </a:effectLst>
            <a:sp3d prstMaterial="metal">
              <a:bevelT w="88900" h="88900"/>
            </a:sp3d>
          </p:spPr>
          <p:txBody>
            <a:bodyPr/>
            <a:lstStyle/>
            <a:p>
              <a:pPr eaLnBrk="0" hangingPunct="0">
                <a:defRPr/>
              </a:pPr>
              <a:endParaRPr lang="en-US" dirty="0">
                <a:latin typeface="Arial" pitchFamily="34" charset="0"/>
                <a:ea typeface="ＭＳ Ｐゴシック" pitchFamily="84" charset="-128"/>
              </a:endParaRPr>
            </a:p>
          </p:txBody>
        </p:sp>
      </p:grpSp>
      <p:sp>
        <p:nvSpPr>
          <p:cNvPr id="13319" name="TextBox 18"/>
          <p:cNvSpPr txBox="1">
            <a:spLocks noChangeArrowheads="1"/>
          </p:cNvSpPr>
          <p:nvPr/>
        </p:nvSpPr>
        <p:spPr bwMode="auto">
          <a:xfrm>
            <a:off x="381000" y="1219200"/>
            <a:ext cx="2514600" cy="4708981"/>
          </a:xfrm>
          <a:prstGeom prst="rect">
            <a:avLst/>
          </a:prstGeom>
          <a:noFill/>
          <a:ln w="9525">
            <a:noFill/>
            <a:miter lim="800000"/>
            <a:headEnd/>
            <a:tailEnd/>
          </a:ln>
        </p:spPr>
        <p:txBody>
          <a:bodyPr wrap="square">
            <a:spAutoFit/>
          </a:bodyPr>
          <a:lstStyle/>
          <a:p>
            <a:r>
              <a:rPr lang="en-US" sz="1800" dirty="0" smtClean="0"/>
              <a:t>-To </a:t>
            </a:r>
            <a:r>
              <a:rPr lang="en-US" sz="1800" dirty="0"/>
              <a:t>create an account you must enter some basic Personal Information into the Form Sections</a:t>
            </a:r>
            <a:r>
              <a:rPr lang="en-US" sz="1800" dirty="0" smtClean="0"/>
              <a:t>.  It is very important to ensure that all information you enter is accurate</a:t>
            </a:r>
            <a:r>
              <a:rPr lang="en-US" sz="1800" dirty="0" smtClean="0"/>
              <a:t>.</a:t>
            </a:r>
          </a:p>
          <a:p>
            <a:r>
              <a:rPr lang="en-US" sz="1800" dirty="0" smtClean="0"/>
              <a:t>  </a:t>
            </a:r>
            <a:endParaRPr lang="en-US" sz="1800" b="1" u="sng" dirty="0"/>
          </a:p>
          <a:p>
            <a:r>
              <a:rPr lang="en-US" sz="2000" b="1" u="sng" dirty="0" smtClean="0"/>
              <a:t>-Incorrect </a:t>
            </a:r>
            <a:r>
              <a:rPr lang="en-US" sz="2000" b="1" u="sng" dirty="0" smtClean="0"/>
              <a:t>information can affect your consideration for the positions you apply for.</a:t>
            </a: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14339"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EC04B1D9-111F-40F1-9934-2578B6C39036}" type="slidenum">
              <a:rPr lang="en-US" sz="1000">
                <a:solidFill>
                  <a:schemeClr val="bg1"/>
                </a:solidFill>
              </a:rPr>
              <a:pPr algn="r" eaLnBrk="0" hangingPunct="0"/>
              <a:t>6</a:t>
            </a:fld>
            <a:endParaRPr lang="en-US" sz="1000" dirty="0"/>
          </a:p>
        </p:txBody>
      </p:sp>
      <p:pic>
        <p:nvPicPr>
          <p:cNvPr id="9" name="Content Placeholder 3" descr="PPT17F.png"/>
          <p:cNvPicPr>
            <a:picLocks noGrp="1" noChangeAspect="1"/>
          </p:cNvPicPr>
          <p:nvPr>
            <p:ph idx="1"/>
          </p:nvPr>
        </p:nvPicPr>
        <p:blipFill>
          <a:blip r:embed="rId4" cstate="print"/>
          <a:stretch>
            <a:fillRect/>
          </a:stretch>
        </p:blipFill>
        <p:spPr>
          <a:xfrm>
            <a:off x="228600" y="1295400"/>
            <a:ext cx="4876800" cy="4999038"/>
          </a:xfrm>
          <a:effectLst>
            <a:outerShdw blurRad="50800" dist="38100" dir="13500000" algn="br" rotWithShape="0">
              <a:prstClr val="black">
                <a:alpha val="40000"/>
              </a:prstClr>
            </a:outerShdw>
          </a:effectLst>
        </p:spPr>
      </p:pic>
      <p:sp>
        <p:nvSpPr>
          <p:cNvPr id="6148" name="Rectangle 5"/>
          <p:cNvSpPr>
            <a:spLocks noGrp="1" noChangeArrowheads="1"/>
          </p:cNvSpPr>
          <p:nvPr>
            <p:ph type="title"/>
          </p:nvPr>
        </p:nvSpPr>
        <p:spPr>
          <a:xfrm>
            <a:off x="457200" y="274638"/>
            <a:ext cx="8229600" cy="792162"/>
          </a:xfrm>
        </p:spPr>
        <p:txBody>
          <a:bodyPr anchor="t"/>
          <a:lstStyle/>
          <a:p>
            <a:pPr eaLnBrk="1" fontAlgn="auto" hangingPunct="1">
              <a:spcAft>
                <a:spcPts val="0"/>
              </a:spcAft>
              <a:defRPr/>
            </a:pPr>
            <a:r>
              <a:rPr lang="en-US" sz="3200" dirty="0" smtClean="0"/>
              <a:t>USAJOBS – My Account Area</a:t>
            </a:r>
          </a:p>
        </p:txBody>
      </p:sp>
      <p:sp>
        <p:nvSpPr>
          <p:cNvPr id="14342"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dirty="0">
                <a:solidFill>
                  <a:schemeClr val="bg1"/>
                </a:solidFill>
              </a:rPr>
              <a:t>Application Process  •  </a:t>
            </a:r>
            <a:r>
              <a:rPr lang="en-US" sz="1100" dirty="0" smtClean="0">
                <a:solidFill>
                  <a:schemeClr val="bg1"/>
                </a:solidFill>
              </a:rPr>
              <a:t>August </a:t>
            </a:r>
            <a:r>
              <a:rPr lang="en-US" sz="1100" dirty="0" smtClean="0">
                <a:solidFill>
                  <a:schemeClr val="bg1"/>
                </a:solidFill>
              </a:rPr>
              <a:t>2012</a:t>
            </a:r>
            <a:endParaRPr lang="en-US" sz="1100" dirty="0">
              <a:solidFill>
                <a:schemeClr val="bg1"/>
              </a:solidFill>
            </a:endParaRPr>
          </a:p>
        </p:txBody>
      </p:sp>
      <p:sp>
        <p:nvSpPr>
          <p:cNvPr id="7" name="TextBox 6"/>
          <p:cNvSpPr txBox="1"/>
          <p:nvPr/>
        </p:nvSpPr>
        <p:spPr>
          <a:xfrm>
            <a:off x="5257800" y="1600200"/>
            <a:ext cx="3505200" cy="424731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1800" dirty="0" smtClean="0">
                <a:latin typeface="Arial" charset="0"/>
                <a:ea typeface="ＭＳ Ｐゴシック" pitchFamily="34" charset="-128"/>
              </a:rPr>
              <a:t>-Once </a:t>
            </a:r>
            <a:r>
              <a:rPr lang="en-US" sz="1800" dirty="0">
                <a:latin typeface="Arial" charset="0"/>
                <a:ea typeface="ＭＳ Ｐゴシック" pitchFamily="34" charset="-128"/>
              </a:rPr>
              <a:t>you’ve filled out the basic profile information and created an account, you can Build a New Resume </a:t>
            </a:r>
            <a:r>
              <a:rPr lang="en-US" sz="1800" b="1" dirty="0">
                <a:latin typeface="Arial" charset="0"/>
                <a:ea typeface="ＭＳ Ｐゴシック" pitchFamily="34" charset="-128"/>
              </a:rPr>
              <a:t>or</a:t>
            </a:r>
            <a:r>
              <a:rPr lang="en-US" sz="1800" dirty="0">
                <a:latin typeface="Arial" charset="0"/>
                <a:ea typeface="ＭＳ Ｐゴシック" pitchFamily="34" charset="-128"/>
              </a:rPr>
              <a:t> Upload a </a:t>
            </a:r>
            <a:r>
              <a:rPr lang="en-US" sz="1800" dirty="0" smtClean="0">
                <a:latin typeface="Arial" charset="0"/>
                <a:ea typeface="ＭＳ Ｐゴシック" pitchFamily="34" charset="-128"/>
              </a:rPr>
              <a:t>Resume </a:t>
            </a:r>
            <a:r>
              <a:rPr lang="en-US" sz="1800" dirty="0">
                <a:latin typeface="Arial" charset="0"/>
                <a:ea typeface="ＭＳ Ｐゴシック" pitchFamily="34" charset="-128"/>
              </a:rPr>
              <a:t>by selecting one of the options in the Resumes area.</a:t>
            </a:r>
          </a:p>
          <a:p>
            <a:pPr>
              <a:defRPr/>
            </a:pPr>
            <a:endParaRPr lang="en-US" sz="1800" kern="0" dirty="0">
              <a:solidFill>
                <a:schemeClr val="tx1"/>
              </a:solidFill>
              <a:latin typeface="Arial" pitchFamily="34" charset="0"/>
              <a:cs typeface="Arial" pitchFamily="34" charset="0"/>
            </a:endParaRPr>
          </a:p>
          <a:p>
            <a:pPr>
              <a:defRPr/>
            </a:pPr>
            <a:r>
              <a:rPr lang="en-US" sz="1800" kern="0" dirty="0" smtClean="0">
                <a:solidFill>
                  <a:schemeClr val="tx1"/>
                </a:solidFill>
                <a:latin typeface="Arial" pitchFamily="34" charset="0"/>
                <a:cs typeface="Arial" pitchFamily="34" charset="0"/>
              </a:rPr>
              <a:t>-In </a:t>
            </a:r>
            <a:r>
              <a:rPr lang="en-US" sz="1800" kern="0" dirty="0">
                <a:solidFill>
                  <a:schemeClr val="tx1"/>
                </a:solidFill>
                <a:latin typeface="Arial" pitchFamily="34" charset="0"/>
                <a:cs typeface="Arial" pitchFamily="34" charset="0"/>
              </a:rPr>
              <a:t>your USAJOBS account you can:</a:t>
            </a:r>
          </a:p>
          <a:p>
            <a:pPr>
              <a:buFont typeface="Arial" pitchFamily="34" charset="0"/>
              <a:buChar char="•"/>
              <a:defRPr/>
            </a:pPr>
            <a:endParaRPr lang="en-US" sz="1800" kern="0" dirty="0">
              <a:solidFill>
                <a:schemeClr val="tx1"/>
              </a:solidFill>
              <a:latin typeface="Arial" pitchFamily="34" charset="0"/>
              <a:cs typeface="Arial" pitchFamily="34" charset="0"/>
            </a:endParaRPr>
          </a:p>
          <a:p>
            <a:pPr lvl="1">
              <a:buClr>
                <a:srgbClr val="0065A4"/>
              </a:buClr>
              <a:buFont typeface="Arial" pitchFamily="34" charset="0"/>
              <a:buChar char="•"/>
              <a:defRPr/>
            </a:pPr>
            <a:r>
              <a:rPr lang="en-US" sz="1800" kern="0" dirty="0">
                <a:solidFill>
                  <a:schemeClr val="tx1"/>
                </a:solidFill>
                <a:latin typeface="Arial" pitchFamily="34" charset="0"/>
                <a:cs typeface="Arial" pitchFamily="34" charset="0"/>
              </a:rPr>
              <a:t>Build or upload </a:t>
            </a:r>
            <a:r>
              <a:rPr lang="en-US" sz="1800" kern="0" dirty="0" smtClean="0">
                <a:solidFill>
                  <a:schemeClr val="tx1"/>
                </a:solidFill>
                <a:latin typeface="Arial" pitchFamily="34" charset="0"/>
                <a:cs typeface="Arial" pitchFamily="34" charset="0"/>
              </a:rPr>
              <a:t>a </a:t>
            </a:r>
            <a:r>
              <a:rPr lang="en-US" sz="1800" kern="0" dirty="0" smtClean="0">
                <a:solidFill>
                  <a:schemeClr val="tx1"/>
                </a:solidFill>
                <a:latin typeface="Arial" pitchFamily="34" charset="0"/>
                <a:cs typeface="Arial" pitchFamily="34" charset="0"/>
              </a:rPr>
              <a:t>Resume.</a:t>
            </a:r>
            <a:endParaRPr lang="en-US" sz="1800" kern="0" dirty="0">
              <a:solidFill>
                <a:schemeClr val="tx1"/>
              </a:solidFill>
              <a:latin typeface="Arial" pitchFamily="34" charset="0"/>
              <a:cs typeface="Arial" pitchFamily="34" charset="0"/>
            </a:endParaRPr>
          </a:p>
          <a:p>
            <a:pPr lvl="1">
              <a:buClr>
                <a:srgbClr val="0065A4"/>
              </a:buClr>
              <a:buFont typeface="Arial" pitchFamily="34" charset="0"/>
              <a:buChar char="•"/>
              <a:defRPr/>
            </a:pPr>
            <a:r>
              <a:rPr lang="en-US" sz="1800" kern="0" dirty="0">
                <a:solidFill>
                  <a:schemeClr val="tx1"/>
                </a:solidFill>
                <a:latin typeface="Arial" pitchFamily="34" charset="0"/>
                <a:cs typeface="Arial" pitchFamily="34" charset="0"/>
              </a:rPr>
              <a:t>Upload and save Documents</a:t>
            </a:r>
            <a:r>
              <a:rPr lang="en-US" sz="1800" i="1" kern="0" dirty="0">
                <a:solidFill>
                  <a:schemeClr val="tx1"/>
                </a:solidFill>
                <a:latin typeface="Arial" pitchFamily="34" charset="0"/>
                <a:cs typeface="Arial" pitchFamily="34" charset="0"/>
              </a:rPr>
              <a:t> </a:t>
            </a:r>
            <a:r>
              <a:rPr lang="en-US" sz="1800" kern="0" dirty="0">
                <a:solidFill>
                  <a:schemeClr val="tx1"/>
                </a:solidFill>
                <a:latin typeface="Arial" pitchFamily="34" charset="0"/>
                <a:cs typeface="Arial" pitchFamily="34" charset="0"/>
              </a:rPr>
              <a:t>required to support your </a:t>
            </a:r>
            <a:r>
              <a:rPr lang="en-US" sz="1800" kern="0" dirty="0" smtClean="0">
                <a:solidFill>
                  <a:schemeClr val="tx1"/>
                </a:solidFill>
                <a:latin typeface="Arial" pitchFamily="34" charset="0"/>
                <a:cs typeface="Arial" pitchFamily="34" charset="0"/>
              </a:rPr>
              <a:t>application.</a:t>
            </a:r>
            <a:endParaRPr lang="en-US" sz="1800" kern="0" dirty="0">
              <a:solidFill>
                <a:schemeClr val="tx1"/>
              </a:solidFill>
              <a:latin typeface="Arial" pitchFamily="34" charset="0"/>
              <a:cs typeface="Arial" pitchFamily="34" charset="0"/>
            </a:endParaRPr>
          </a:p>
          <a:p>
            <a:pPr lvl="1">
              <a:buClr>
                <a:srgbClr val="0065A4"/>
              </a:buClr>
              <a:buFont typeface="Arial" pitchFamily="34" charset="0"/>
              <a:buChar char="•"/>
              <a:defRPr/>
            </a:pPr>
            <a:r>
              <a:rPr lang="en-US" sz="1800" kern="0" dirty="0" smtClean="0">
                <a:solidFill>
                  <a:schemeClr val="tx1"/>
                </a:solidFill>
                <a:latin typeface="Arial" pitchFamily="34" charset="0"/>
                <a:cs typeface="Arial" pitchFamily="34" charset="0"/>
              </a:rPr>
              <a:t>Review </a:t>
            </a:r>
            <a:r>
              <a:rPr lang="en-US" sz="1800" kern="0" dirty="0">
                <a:solidFill>
                  <a:schemeClr val="tx1"/>
                </a:solidFill>
                <a:latin typeface="Arial" pitchFamily="34" charset="0"/>
                <a:cs typeface="Arial" pitchFamily="34" charset="0"/>
              </a:rPr>
              <a:t>any Saved </a:t>
            </a:r>
            <a:r>
              <a:rPr lang="en-US" sz="1800" kern="0" dirty="0" smtClean="0">
                <a:solidFill>
                  <a:schemeClr val="tx1"/>
                </a:solidFill>
                <a:latin typeface="Arial" pitchFamily="34" charset="0"/>
                <a:cs typeface="Arial" pitchFamily="34" charset="0"/>
              </a:rPr>
              <a:t>Jobs.</a:t>
            </a:r>
            <a:endParaRPr lang="en-US" sz="1800" kern="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15363"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093AC72E-9077-4E68-92EE-4B4A6374D922}" type="slidenum">
              <a:rPr lang="en-US" sz="1000">
                <a:solidFill>
                  <a:schemeClr val="bg1"/>
                </a:solidFill>
              </a:rPr>
              <a:pPr algn="r" eaLnBrk="0" hangingPunct="0"/>
              <a:t>7</a:t>
            </a:fld>
            <a:endParaRPr lang="en-US" sz="1000" dirty="0"/>
          </a:p>
        </p:txBody>
      </p:sp>
      <p:sp>
        <p:nvSpPr>
          <p:cNvPr id="7172" name="Rectangle 5"/>
          <p:cNvSpPr>
            <a:spLocks noGrp="1" noChangeArrowheads="1"/>
          </p:cNvSpPr>
          <p:nvPr>
            <p:ph type="title"/>
          </p:nvPr>
        </p:nvSpPr>
        <p:spPr>
          <a:xfrm>
            <a:off x="457200" y="274638"/>
            <a:ext cx="8229600" cy="792162"/>
          </a:xfrm>
        </p:spPr>
        <p:txBody>
          <a:bodyPr anchor="t"/>
          <a:lstStyle/>
          <a:p>
            <a:pPr eaLnBrk="1" fontAlgn="auto" hangingPunct="1">
              <a:spcAft>
                <a:spcPts val="0"/>
              </a:spcAft>
              <a:defRPr/>
            </a:pPr>
            <a:r>
              <a:rPr lang="en-US" sz="3200" dirty="0" smtClean="0"/>
              <a:t>Search Jobs</a:t>
            </a:r>
          </a:p>
        </p:txBody>
      </p:sp>
      <p:sp>
        <p:nvSpPr>
          <p:cNvPr id="15365"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dirty="0">
                <a:solidFill>
                  <a:schemeClr val="bg1"/>
                </a:solidFill>
              </a:rPr>
              <a:t>Application Process  • </a:t>
            </a:r>
            <a:r>
              <a:rPr lang="en-US" sz="1100" dirty="0" smtClean="0">
                <a:solidFill>
                  <a:schemeClr val="bg1"/>
                </a:solidFill>
              </a:rPr>
              <a:t>August </a:t>
            </a:r>
            <a:r>
              <a:rPr lang="en-US" sz="1100" dirty="0" smtClean="0">
                <a:solidFill>
                  <a:schemeClr val="bg1"/>
                </a:solidFill>
              </a:rPr>
              <a:t>2012</a:t>
            </a:r>
            <a:endParaRPr lang="en-US" sz="1100" dirty="0">
              <a:solidFill>
                <a:schemeClr val="bg1"/>
              </a:solidFill>
            </a:endParaRPr>
          </a:p>
        </p:txBody>
      </p:sp>
      <p:grpSp>
        <p:nvGrpSpPr>
          <p:cNvPr id="2" name="Group 2"/>
          <p:cNvGrpSpPr>
            <a:grpSpLocks noChangeAspect="1"/>
          </p:cNvGrpSpPr>
          <p:nvPr/>
        </p:nvGrpSpPr>
        <p:grpSpPr bwMode="auto">
          <a:xfrm>
            <a:off x="3048000" y="1371600"/>
            <a:ext cx="5943600" cy="4983353"/>
            <a:chOff x="0" y="0"/>
            <a:chExt cx="718" cy="602"/>
          </a:xfrm>
          <a:effectLst>
            <a:outerShdw blurRad="50800" dist="38100" dir="13500000" algn="br" rotWithShape="0">
              <a:prstClr val="black">
                <a:alpha val="40000"/>
              </a:prstClr>
            </a:outerShdw>
          </a:effectLst>
        </p:grpSpPr>
        <p:pic>
          <p:nvPicPr>
            <p:cNvPr id="108547" name="Picture 3"/>
            <p:cNvPicPr>
              <a:picLocks noChangeAspect="1" noChangeArrowheads="1"/>
            </p:cNvPicPr>
            <p:nvPr/>
          </p:nvPicPr>
          <p:blipFill>
            <a:blip r:embed="rId4" cstate="print"/>
            <a:srcRect/>
            <a:stretch>
              <a:fillRect/>
            </a:stretch>
          </p:blipFill>
          <p:spPr bwMode="auto">
            <a:xfrm>
              <a:off x="0" y="0"/>
              <a:ext cx="718" cy="602"/>
            </a:xfrm>
            <a:prstGeom prst="rect">
              <a:avLst/>
            </a:prstGeom>
            <a:noFill/>
          </p:spPr>
        </p:pic>
        <p:sp>
          <p:nvSpPr>
            <p:cNvPr id="108548" name="Rectangle 4">
              <a:hlinkClick r:id="rId5" tooltip="skip over navigation"/>
            </p:cNvPr>
            <p:cNvSpPr>
              <a:spLocks noChangeAspect="1" noChangeArrowheads="1"/>
            </p:cNvSpPr>
            <p:nvPr/>
          </p:nvSpPr>
          <p:spPr bwMode="auto">
            <a:xfrm>
              <a:off x="0" y="21"/>
              <a:ext cx="100" cy="12"/>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8549" name="Rectangle 5">
              <a:hlinkClick r:id="rId6" tooltip="Sign out"/>
            </p:cNvPr>
            <p:cNvSpPr>
              <a:spLocks noChangeAspect="1" noChangeArrowheads="1"/>
            </p:cNvSpPr>
            <p:nvPr/>
          </p:nvSpPr>
          <p:spPr bwMode="auto">
            <a:xfrm>
              <a:off x="645" y="4"/>
              <a:ext cx="41" cy="12"/>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8550" name="Rectangle 6">
              <a:hlinkClick r:id="rId7"/>
            </p:cNvPr>
            <p:cNvSpPr>
              <a:spLocks noChangeAspect="1" noChangeArrowheads="1"/>
            </p:cNvSpPr>
            <p:nvPr/>
          </p:nvSpPr>
          <p:spPr bwMode="auto">
            <a:xfrm>
              <a:off x="66" y="40"/>
              <a:ext cx="187" cy="44"/>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8551" name="Rectangle 7">
              <a:hlinkClick r:id="rId8" tooltip="Browse Jobs &gt;"/>
            </p:cNvPr>
            <p:cNvSpPr>
              <a:spLocks noChangeAspect="1" noChangeArrowheads="1"/>
            </p:cNvSpPr>
            <p:nvPr/>
          </p:nvSpPr>
          <p:spPr bwMode="auto">
            <a:xfrm>
              <a:off x="416" y="74"/>
              <a:ext cx="79" cy="12"/>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8552" name="Rectangle 8">
              <a:hlinkClick r:id="rId9" tooltip="Advanced/International Search &gt;"/>
            </p:cNvPr>
            <p:cNvSpPr>
              <a:spLocks noChangeAspect="1" noChangeArrowheads="1"/>
            </p:cNvSpPr>
            <p:nvPr/>
          </p:nvSpPr>
          <p:spPr bwMode="auto">
            <a:xfrm>
              <a:off x="507" y="74"/>
              <a:ext cx="183" cy="12"/>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8553" name="Rectangle 9">
              <a:hlinkClick r:id="rId10" tooltip=" "/>
            </p:cNvPr>
            <p:cNvSpPr>
              <a:spLocks noChangeAspect="1" noChangeArrowheads="1"/>
            </p:cNvSpPr>
            <p:nvPr/>
          </p:nvSpPr>
          <p:spPr bwMode="auto">
            <a:xfrm>
              <a:off x="179" y="266"/>
              <a:ext cx="161" cy="28"/>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8554" name="Rectangle 10">
              <a:hlinkClick r:id="rId10" tooltip=" "/>
            </p:cNvPr>
            <p:cNvSpPr>
              <a:spLocks noChangeAspect="1" noChangeArrowheads="1"/>
            </p:cNvSpPr>
            <p:nvPr/>
          </p:nvSpPr>
          <p:spPr bwMode="auto">
            <a:xfrm>
              <a:off x="340" y="282"/>
              <a:ext cx="4" cy="14"/>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8555" name="Rectangle 11">
              <a:hlinkClick r:id="rId11"/>
            </p:cNvPr>
            <p:cNvSpPr>
              <a:spLocks noChangeAspect="1" noChangeArrowheads="1"/>
            </p:cNvSpPr>
            <p:nvPr/>
          </p:nvSpPr>
          <p:spPr bwMode="auto">
            <a:xfrm>
              <a:off x="69" y="368"/>
              <a:ext cx="172" cy="3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8556" name="Rectangle 12">
              <a:hlinkClick r:id="rId12"/>
            </p:cNvPr>
            <p:cNvSpPr>
              <a:spLocks noChangeAspect="1" noChangeArrowheads="1"/>
            </p:cNvSpPr>
            <p:nvPr/>
          </p:nvSpPr>
          <p:spPr bwMode="auto">
            <a:xfrm>
              <a:off x="69" y="418"/>
              <a:ext cx="257" cy="3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8557" name="Rectangle 13">
              <a:hlinkClick r:id="rId13" tooltip="http://www.usajobs.gov/studentjobs/"/>
            </p:cNvPr>
            <p:cNvSpPr>
              <a:spLocks noChangeAspect="1" noChangeArrowheads="1"/>
            </p:cNvSpPr>
            <p:nvPr/>
          </p:nvSpPr>
          <p:spPr bwMode="auto">
            <a:xfrm>
              <a:off x="408" y="243"/>
              <a:ext cx="241" cy="14"/>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8558" name="Rectangle 14">
              <a:hlinkClick r:id="rId14"/>
            </p:cNvPr>
            <p:cNvSpPr>
              <a:spLocks noChangeAspect="1" noChangeArrowheads="1"/>
            </p:cNvSpPr>
            <p:nvPr/>
          </p:nvSpPr>
          <p:spPr bwMode="auto">
            <a:xfrm>
              <a:off x="401" y="387"/>
              <a:ext cx="192" cy="3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8559" name="Rectangle 15">
              <a:hlinkClick r:id="rId15"/>
            </p:cNvPr>
            <p:cNvSpPr>
              <a:spLocks noChangeAspect="1" noChangeArrowheads="1"/>
            </p:cNvSpPr>
            <p:nvPr/>
          </p:nvSpPr>
          <p:spPr bwMode="auto">
            <a:xfrm>
              <a:off x="401" y="437"/>
              <a:ext cx="250" cy="3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8560" name="Rectangle 16">
              <a:hlinkClick r:id="rId16"/>
            </p:cNvPr>
            <p:cNvSpPr>
              <a:spLocks noChangeAspect="1" noChangeArrowheads="1"/>
            </p:cNvSpPr>
            <p:nvPr/>
          </p:nvSpPr>
          <p:spPr bwMode="auto">
            <a:xfrm>
              <a:off x="401" y="487"/>
              <a:ext cx="253" cy="3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8561" name="Rectangle 17">
              <a:hlinkClick r:id="rId17" tooltip="Site Map"/>
            </p:cNvPr>
            <p:cNvSpPr>
              <a:spLocks noChangeAspect="1" noChangeArrowheads="1"/>
            </p:cNvSpPr>
            <p:nvPr/>
          </p:nvSpPr>
          <p:spPr bwMode="auto">
            <a:xfrm>
              <a:off x="108" y="555"/>
              <a:ext cx="48" cy="12"/>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8562" name="Rectangle 18">
              <a:hlinkClick r:id="rId18" tooltip="Contact Us"/>
            </p:cNvPr>
            <p:cNvSpPr>
              <a:spLocks noChangeAspect="1" noChangeArrowheads="1"/>
            </p:cNvSpPr>
            <p:nvPr/>
          </p:nvSpPr>
          <p:spPr bwMode="auto">
            <a:xfrm>
              <a:off x="176" y="555"/>
              <a:ext cx="60" cy="12"/>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8563" name="Rectangle 19">
              <a:hlinkClick r:id="rId19" tooltip="Help/FAQs"/>
            </p:cNvPr>
            <p:cNvSpPr>
              <a:spLocks noChangeAspect="1" noChangeArrowheads="1"/>
            </p:cNvSpPr>
            <p:nvPr/>
          </p:nvSpPr>
          <p:spPr bwMode="auto">
            <a:xfrm>
              <a:off x="256" y="555"/>
              <a:ext cx="58" cy="12"/>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8564" name="Rectangle 20">
              <a:hlinkClick r:id="rId20" tooltip="Employers"/>
            </p:cNvPr>
            <p:cNvSpPr>
              <a:spLocks noChangeAspect="1" noChangeArrowheads="1"/>
            </p:cNvSpPr>
            <p:nvPr/>
          </p:nvSpPr>
          <p:spPr bwMode="auto">
            <a:xfrm>
              <a:off x="334" y="555"/>
              <a:ext cx="57" cy="12"/>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8565" name="Rectangle 21">
              <a:hlinkClick r:id="rId21" tooltip="Privacy Act and Public Burden Information"/>
            </p:cNvPr>
            <p:cNvSpPr>
              <a:spLocks noChangeAspect="1" noChangeArrowheads="1"/>
            </p:cNvSpPr>
            <p:nvPr/>
          </p:nvSpPr>
          <p:spPr bwMode="auto">
            <a:xfrm>
              <a:off x="411" y="555"/>
              <a:ext cx="232" cy="12"/>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grpSp>
      <p:sp>
        <p:nvSpPr>
          <p:cNvPr id="15367" name="TextBox 25"/>
          <p:cNvSpPr txBox="1">
            <a:spLocks noChangeArrowheads="1"/>
          </p:cNvSpPr>
          <p:nvPr/>
        </p:nvSpPr>
        <p:spPr bwMode="auto">
          <a:xfrm>
            <a:off x="228600" y="1143001"/>
            <a:ext cx="2667000" cy="5016758"/>
          </a:xfrm>
          <a:prstGeom prst="rect">
            <a:avLst/>
          </a:prstGeom>
          <a:noFill/>
          <a:ln w="9525">
            <a:noFill/>
            <a:miter lim="800000"/>
            <a:headEnd/>
            <a:tailEnd/>
          </a:ln>
        </p:spPr>
        <p:txBody>
          <a:bodyPr wrap="square">
            <a:spAutoFit/>
          </a:bodyPr>
          <a:lstStyle/>
          <a:p>
            <a:r>
              <a:rPr lang="en-US" sz="1600" dirty="0" smtClean="0"/>
              <a:t>-Once </a:t>
            </a:r>
            <a:r>
              <a:rPr lang="en-US" sz="1600" dirty="0"/>
              <a:t>you’ve created an account, built or uploaded a resume, and uploaded any supporting documents, you can begin the job search</a:t>
            </a:r>
            <a:r>
              <a:rPr lang="en-US" sz="1600" dirty="0" smtClean="0"/>
              <a:t>.  Use the search button to find specific positions </a:t>
            </a:r>
            <a:r>
              <a:rPr lang="en-US" sz="1600" dirty="0" smtClean="0"/>
              <a:t>or see what is available in a certain area. </a:t>
            </a:r>
            <a:r>
              <a:rPr lang="en-US" sz="1600" dirty="0" smtClean="0"/>
              <a:t>  </a:t>
            </a:r>
            <a:endParaRPr lang="en-US" sz="1600" dirty="0"/>
          </a:p>
          <a:p>
            <a:endParaRPr lang="en-US" sz="1600" dirty="0"/>
          </a:p>
          <a:p>
            <a:r>
              <a:rPr lang="en-US" sz="1600" b="1" dirty="0" smtClean="0"/>
              <a:t>-Another good way to view all of the Arkansas Army and Air National Guard Technician positions is to visit </a:t>
            </a:r>
            <a:r>
              <a:rPr lang="en-US" sz="1600" b="1" dirty="0" smtClean="0">
                <a:hlinkClick r:id="rId22"/>
              </a:rPr>
              <a:t>www.arguard.org</a:t>
            </a:r>
            <a:r>
              <a:rPr lang="en-US" sz="1600" b="1" dirty="0" smtClean="0"/>
              <a:t>.  All of the vaca</a:t>
            </a:r>
            <a:r>
              <a:rPr lang="en-US" sz="1600" b="1" dirty="0" smtClean="0"/>
              <a:t>ncies are linked directly to USA Jobs so that you may apply online.  </a:t>
            </a:r>
            <a:endParaRPr lang="en-US" sz="16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16387"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A280F3A5-6781-40CA-869D-AFA4324E1DE9}" type="slidenum">
              <a:rPr lang="en-US" sz="1000">
                <a:solidFill>
                  <a:schemeClr val="bg1"/>
                </a:solidFill>
              </a:rPr>
              <a:pPr algn="r" eaLnBrk="0" hangingPunct="0"/>
              <a:t>8</a:t>
            </a:fld>
            <a:endParaRPr lang="en-US" sz="1000" dirty="0"/>
          </a:p>
        </p:txBody>
      </p:sp>
      <p:sp>
        <p:nvSpPr>
          <p:cNvPr id="8196" name="Rectangle 5"/>
          <p:cNvSpPr>
            <a:spLocks noGrp="1" noChangeArrowheads="1"/>
          </p:cNvSpPr>
          <p:nvPr>
            <p:ph type="title"/>
          </p:nvPr>
        </p:nvSpPr>
        <p:spPr>
          <a:xfrm>
            <a:off x="457200" y="274638"/>
            <a:ext cx="8229600" cy="792162"/>
          </a:xfrm>
        </p:spPr>
        <p:txBody>
          <a:bodyPr anchor="t"/>
          <a:lstStyle/>
          <a:p>
            <a:pPr eaLnBrk="1" fontAlgn="auto" hangingPunct="1">
              <a:spcAft>
                <a:spcPts val="0"/>
              </a:spcAft>
              <a:defRPr/>
            </a:pPr>
            <a:r>
              <a:rPr lang="en-US" sz="3200" dirty="0" smtClean="0"/>
              <a:t>Job Search Results</a:t>
            </a:r>
          </a:p>
        </p:txBody>
      </p:sp>
      <p:sp>
        <p:nvSpPr>
          <p:cNvPr id="16389"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dirty="0">
                <a:solidFill>
                  <a:schemeClr val="bg1"/>
                </a:solidFill>
              </a:rPr>
              <a:t>Application Process  • </a:t>
            </a:r>
            <a:r>
              <a:rPr lang="en-US" sz="1100" dirty="0" smtClean="0">
                <a:solidFill>
                  <a:schemeClr val="bg1"/>
                </a:solidFill>
              </a:rPr>
              <a:t>August </a:t>
            </a:r>
            <a:r>
              <a:rPr lang="en-US" sz="1100" dirty="0" smtClean="0">
                <a:solidFill>
                  <a:schemeClr val="bg1"/>
                </a:solidFill>
              </a:rPr>
              <a:t>2012</a:t>
            </a:r>
            <a:endParaRPr lang="en-US" sz="1100" dirty="0">
              <a:solidFill>
                <a:schemeClr val="bg1"/>
              </a:solidFill>
            </a:endParaRPr>
          </a:p>
        </p:txBody>
      </p:sp>
      <p:grpSp>
        <p:nvGrpSpPr>
          <p:cNvPr id="2" name="Group 237"/>
          <p:cNvGrpSpPr>
            <a:grpSpLocks noChangeAspect="1"/>
          </p:cNvGrpSpPr>
          <p:nvPr/>
        </p:nvGrpSpPr>
        <p:grpSpPr bwMode="auto">
          <a:xfrm>
            <a:off x="1219201" y="2209800"/>
            <a:ext cx="6324600" cy="4065351"/>
            <a:chOff x="0" y="0"/>
            <a:chExt cx="977" cy="628"/>
          </a:xfrm>
          <a:effectLst>
            <a:outerShdw blurRad="50800" dist="38100" dir="13500000" algn="br" rotWithShape="0">
              <a:prstClr val="black">
                <a:alpha val="40000"/>
              </a:prstClr>
            </a:outerShdw>
          </a:effectLst>
        </p:grpSpPr>
        <p:pic>
          <p:nvPicPr>
            <p:cNvPr id="109806" name="Picture 238"/>
            <p:cNvPicPr>
              <a:picLocks noChangeAspect="1" noChangeArrowheads="1"/>
            </p:cNvPicPr>
            <p:nvPr/>
          </p:nvPicPr>
          <p:blipFill>
            <a:blip r:embed="rId4" cstate="print"/>
            <a:srcRect/>
            <a:stretch>
              <a:fillRect/>
            </a:stretch>
          </p:blipFill>
          <p:spPr bwMode="auto">
            <a:xfrm>
              <a:off x="0" y="0"/>
              <a:ext cx="977" cy="628"/>
            </a:xfrm>
            <a:prstGeom prst="rect">
              <a:avLst/>
            </a:prstGeom>
            <a:noFill/>
          </p:spPr>
        </p:pic>
        <p:sp>
          <p:nvSpPr>
            <p:cNvPr id="109807" name="Rectangle 239">
              <a:hlinkClick r:id="rId5" tooltip="skip over navigation"/>
            </p:cNvPr>
            <p:cNvSpPr>
              <a:spLocks noChangeAspect="1" noChangeArrowheads="1"/>
            </p:cNvSpPr>
            <p:nvPr/>
          </p:nvSpPr>
          <p:spPr bwMode="auto">
            <a:xfrm>
              <a:off x="0" y="23"/>
              <a:ext cx="101" cy="12"/>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08" name="Rectangle 240">
              <a:hlinkClick r:id="rId6" tooltip="Sign out"/>
            </p:cNvPr>
            <p:cNvSpPr>
              <a:spLocks noChangeAspect="1" noChangeArrowheads="1"/>
            </p:cNvSpPr>
            <p:nvPr/>
          </p:nvSpPr>
          <p:spPr bwMode="auto">
            <a:xfrm>
              <a:off x="889" y="6"/>
              <a:ext cx="41" cy="12"/>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09" name="Rectangle 241">
              <a:hlinkClick r:id="rId7"/>
            </p:cNvPr>
            <p:cNvSpPr>
              <a:spLocks noChangeAspect="1" noChangeArrowheads="1"/>
            </p:cNvSpPr>
            <p:nvPr/>
          </p:nvSpPr>
          <p:spPr bwMode="auto">
            <a:xfrm>
              <a:off x="67" y="42"/>
              <a:ext cx="187" cy="44"/>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10" name="Rectangle 242">
              <a:hlinkClick r:id="rId8" tooltip="Browse Jobs &gt;"/>
            </p:cNvPr>
            <p:cNvSpPr>
              <a:spLocks noChangeAspect="1" noChangeArrowheads="1"/>
            </p:cNvSpPr>
            <p:nvPr/>
          </p:nvSpPr>
          <p:spPr bwMode="auto">
            <a:xfrm>
              <a:off x="447" y="76"/>
              <a:ext cx="79" cy="14"/>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11" name="Rectangle 243">
              <a:hlinkClick r:id="rId9" tooltip="Advanced/International Search &gt;"/>
            </p:cNvPr>
            <p:cNvSpPr>
              <a:spLocks noChangeAspect="1" noChangeArrowheads="1"/>
            </p:cNvSpPr>
            <p:nvPr/>
          </p:nvSpPr>
          <p:spPr bwMode="auto">
            <a:xfrm>
              <a:off x="534" y="76"/>
              <a:ext cx="183" cy="14"/>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12" name="Rectangle 244">
              <a:hlinkClick r:id="rId10"/>
            </p:cNvPr>
            <p:cNvSpPr>
              <a:spLocks noChangeAspect="1" noChangeArrowheads="1"/>
            </p:cNvSpPr>
            <p:nvPr/>
          </p:nvSpPr>
          <p:spPr bwMode="auto">
            <a:xfrm>
              <a:off x="155" y="107"/>
              <a:ext cx="137" cy="3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13" name="Rectangle 245">
              <a:hlinkClick r:id="rId11" tooltip="2"/>
            </p:cNvPr>
            <p:cNvSpPr>
              <a:spLocks noChangeAspect="1" noChangeArrowheads="1"/>
            </p:cNvSpPr>
            <p:nvPr/>
          </p:nvSpPr>
          <p:spPr bwMode="auto">
            <a:xfrm>
              <a:off x="283" y="142"/>
              <a:ext cx="11" cy="32"/>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14" name="Rectangle 246">
              <a:hlinkClick r:id="rId12" tooltip="Next &gt;&gt;"/>
            </p:cNvPr>
            <p:cNvSpPr>
              <a:spLocks noChangeAspect="1" noChangeArrowheads="1"/>
            </p:cNvSpPr>
            <p:nvPr/>
          </p:nvSpPr>
          <p:spPr bwMode="auto">
            <a:xfrm>
              <a:off x="310" y="142"/>
              <a:ext cx="49" cy="32"/>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15" name="Rectangle 247">
              <a:hlinkClick r:id="rId13" tooltip="Sort by Closing Date"/>
            </p:cNvPr>
            <p:cNvSpPr>
              <a:spLocks noChangeAspect="1" noChangeArrowheads="1"/>
            </p:cNvSpPr>
            <p:nvPr/>
          </p:nvSpPr>
          <p:spPr bwMode="auto">
            <a:xfrm>
              <a:off x="6" y="181"/>
              <a:ext cx="47" cy="1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16" name="Rectangle 248">
              <a:hlinkClick r:id="rId14" tooltip="Sort by Job Sammary"/>
            </p:cNvPr>
            <p:cNvSpPr>
              <a:spLocks noChangeAspect="1" noChangeArrowheads="1"/>
            </p:cNvSpPr>
            <p:nvPr/>
          </p:nvSpPr>
          <p:spPr bwMode="auto">
            <a:xfrm>
              <a:off x="78" y="181"/>
              <a:ext cx="88" cy="1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17" name="Rectangle 249">
              <a:hlinkClick r:id="rId15" tooltip="Sort by Job Salary"/>
            </p:cNvPr>
            <p:cNvSpPr>
              <a:spLocks noChangeAspect="1" noChangeArrowheads="1"/>
            </p:cNvSpPr>
            <p:nvPr/>
          </p:nvSpPr>
          <p:spPr bwMode="auto">
            <a:xfrm>
              <a:off x="612" y="181"/>
              <a:ext cx="42" cy="1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18" name="Rectangle 250">
              <a:hlinkClick r:id="rId16"/>
            </p:cNvPr>
            <p:cNvSpPr>
              <a:spLocks noChangeAspect="1" noChangeArrowheads="1"/>
            </p:cNvSpPr>
            <p:nvPr/>
          </p:nvSpPr>
          <p:spPr bwMode="auto">
            <a:xfrm>
              <a:off x="78" y="201"/>
              <a:ext cx="131" cy="1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19" name="Rectangle 251">
              <a:hlinkClick r:id="rId17" tooltip="Click Here To Expand Or Collapse - Supervisory Auditor (62904811)"/>
            </p:cNvPr>
            <p:cNvSpPr>
              <a:spLocks noChangeAspect="1" noChangeArrowheads="1"/>
            </p:cNvSpPr>
            <p:nvPr/>
          </p:nvSpPr>
          <p:spPr bwMode="auto">
            <a:xfrm>
              <a:off x="78" y="235"/>
              <a:ext cx="13" cy="1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20" name="Rectangle 252">
              <a:hlinkClick r:id="rId17" tooltip="Click Here To Expand Or Collapse - Supervisory Auditor (62904811)"/>
            </p:cNvPr>
            <p:cNvSpPr>
              <a:spLocks noChangeAspect="1" noChangeArrowheads="1"/>
            </p:cNvSpPr>
            <p:nvPr/>
          </p:nvSpPr>
          <p:spPr bwMode="auto">
            <a:xfrm>
              <a:off x="91" y="237"/>
              <a:ext cx="46" cy="1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21" name="Rectangle 253">
              <a:hlinkClick r:id="rId17" tooltip="Click Here To View Map - Supervisory Auditor (62904811)"/>
            </p:cNvPr>
            <p:cNvSpPr>
              <a:spLocks noChangeAspect="1" noChangeArrowheads="1"/>
            </p:cNvSpPr>
            <p:nvPr/>
          </p:nvSpPr>
          <p:spPr bwMode="auto">
            <a:xfrm>
              <a:off x="246" y="235"/>
              <a:ext cx="72" cy="1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22" name="Rectangle 254">
              <a:hlinkClick r:id="rId18" tooltip="Click Here To Save Jobs - Supervisory Auditor (62904811)"/>
            </p:cNvPr>
            <p:cNvSpPr>
              <a:spLocks noChangeAspect="1" noChangeArrowheads="1"/>
            </p:cNvSpPr>
            <p:nvPr/>
          </p:nvSpPr>
          <p:spPr bwMode="auto">
            <a:xfrm>
              <a:off x="526" y="236"/>
              <a:ext cx="51" cy="1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23" name="Rectangle 255">
              <a:hlinkClick r:id="rId19" tooltip="Click here to More Like This Jobs - Supervisory Auditor (62904811)"/>
            </p:cNvPr>
            <p:cNvSpPr>
              <a:spLocks noChangeAspect="1" noChangeArrowheads="1"/>
            </p:cNvSpPr>
            <p:nvPr/>
          </p:nvSpPr>
          <p:spPr bwMode="auto">
            <a:xfrm>
              <a:off x="598" y="236"/>
              <a:ext cx="76" cy="1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24" name="Rectangle 256">
              <a:hlinkClick r:id="rId20"/>
            </p:cNvPr>
            <p:cNvSpPr>
              <a:spLocks noChangeAspect="1" noChangeArrowheads="1"/>
            </p:cNvSpPr>
            <p:nvPr/>
          </p:nvSpPr>
          <p:spPr bwMode="auto">
            <a:xfrm>
              <a:off x="78" y="257"/>
              <a:ext cx="48" cy="1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25" name="Rectangle 257">
              <a:hlinkClick r:id="rId17" tooltip="Click Here To Expand Or Collapse - Auditor (59000721)"/>
            </p:cNvPr>
            <p:cNvSpPr>
              <a:spLocks noChangeAspect="1" noChangeArrowheads="1"/>
            </p:cNvSpPr>
            <p:nvPr/>
          </p:nvSpPr>
          <p:spPr bwMode="auto">
            <a:xfrm>
              <a:off x="78" y="291"/>
              <a:ext cx="13" cy="1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26" name="Rectangle 258">
              <a:hlinkClick r:id="rId17" tooltip="Click Here To Expand Or Collapse - Auditor (59000721)"/>
            </p:cNvPr>
            <p:cNvSpPr>
              <a:spLocks noChangeAspect="1" noChangeArrowheads="1"/>
            </p:cNvSpPr>
            <p:nvPr/>
          </p:nvSpPr>
          <p:spPr bwMode="auto">
            <a:xfrm>
              <a:off x="91" y="293"/>
              <a:ext cx="46" cy="1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27" name="Rectangle 259">
              <a:hlinkClick r:id="rId17" tooltip="Click Here To View Map - Auditor (59000721)"/>
            </p:cNvPr>
            <p:cNvSpPr>
              <a:spLocks noChangeAspect="1" noChangeArrowheads="1"/>
            </p:cNvSpPr>
            <p:nvPr/>
          </p:nvSpPr>
          <p:spPr bwMode="auto">
            <a:xfrm>
              <a:off x="246" y="291"/>
              <a:ext cx="72" cy="1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28" name="Rectangle 260">
              <a:hlinkClick r:id="rId21" tooltip="Click Here To Save Jobs - Auditor (59000721)"/>
            </p:cNvPr>
            <p:cNvSpPr>
              <a:spLocks noChangeAspect="1" noChangeArrowheads="1"/>
            </p:cNvSpPr>
            <p:nvPr/>
          </p:nvSpPr>
          <p:spPr bwMode="auto">
            <a:xfrm>
              <a:off x="526" y="292"/>
              <a:ext cx="51" cy="1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29" name="Rectangle 261">
              <a:hlinkClick r:id="rId22" tooltip="Click here to More Like This Jobs - Auditor (59000721)"/>
            </p:cNvPr>
            <p:cNvSpPr>
              <a:spLocks noChangeAspect="1" noChangeArrowheads="1"/>
            </p:cNvSpPr>
            <p:nvPr/>
          </p:nvSpPr>
          <p:spPr bwMode="auto">
            <a:xfrm>
              <a:off x="598" y="292"/>
              <a:ext cx="76" cy="1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30" name="Rectangle 262">
              <a:hlinkClick r:id="rId23"/>
            </p:cNvPr>
            <p:cNvSpPr>
              <a:spLocks noChangeAspect="1" noChangeArrowheads="1"/>
            </p:cNvSpPr>
            <p:nvPr/>
          </p:nvSpPr>
          <p:spPr bwMode="auto">
            <a:xfrm>
              <a:off x="78" y="313"/>
              <a:ext cx="48" cy="1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31" name="Rectangle 263">
              <a:hlinkClick r:id="rId17" tooltip="Click Here To Expand Or Collapse - Auditor (60201852)"/>
            </p:cNvPr>
            <p:cNvSpPr>
              <a:spLocks noChangeAspect="1" noChangeArrowheads="1"/>
            </p:cNvSpPr>
            <p:nvPr/>
          </p:nvSpPr>
          <p:spPr bwMode="auto">
            <a:xfrm>
              <a:off x="78" y="347"/>
              <a:ext cx="13" cy="1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32" name="Rectangle 264">
              <a:hlinkClick r:id="rId17" tooltip="Click Here To Expand Or Collapse - Auditor (60201852)"/>
            </p:cNvPr>
            <p:cNvSpPr>
              <a:spLocks noChangeAspect="1" noChangeArrowheads="1"/>
            </p:cNvSpPr>
            <p:nvPr/>
          </p:nvSpPr>
          <p:spPr bwMode="auto">
            <a:xfrm>
              <a:off x="91" y="349"/>
              <a:ext cx="46" cy="1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33" name="Rectangle 265">
              <a:hlinkClick r:id="rId17" tooltip="Click Here To View Map - Auditor (60201852)"/>
            </p:cNvPr>
            <p:cNvSpPr>
              <a:spLocks noChangeAspect="1" noChangeArrowheads="1"/>
            </p:cNvSpPr>
            <p:nvPr/>
          </p:nvSpPr>
          <p:spPr bwMode="auto">
            <a:xfrm>
              <a:off x="246" y="347"/>
              <a:ext cx="72" cy="1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34" name="Rectangle 266">
              <a:hlinkClick r:id="rId24" tooltip="Click Here To Save Jobs - Auditor (60201852)"/>
            </p:cNvPr>
            <p:cNvSpPr>
              <a:spLocks noChangeAspect="1" noChangeArrowheads="1"/>
            </p:cNvSpPr>
            <p:nvPr/>
          </p:nvSpPr>
          <p:spPr bwMode="auto">
            <a:xfrm>
              <a:off x="526" y="348"/>
              <a:ext cx="51" cy="1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35" name="Rectangle 267">
              <a:hlinkClick r:id="rId25" tooltip="Click here to More Like This Jobs - Auditor (60201852)"/>
            </p:cNvPr>
            <p:cNvSpPr>
              <a:spLocks noChangeAspect="1" noChangeArrowheads="1"/>
            </p:cNvSpPr>
            <p:nvPr/>
          </p:nvSpPr>
          <p:spPr bwMode="auto">
            <a:xfrm>
              <a:off x="598" y="348"/>
              <a:ext cx="76" cy="1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36" name="Rectangle 268">
              <a:hlinkClick r:id="rId26"/>
            </p:cNvPr>
            <p:cNvSpPr>
              <a:spLocks noChangeAspect="1" noChangeArrowheads="1"/>
            </p:cNvSpPr>
            <p:nvPr/>
          </p:nvSpPr>
          <p:spPr bwMode="auto">
            <a:xfrm>
              <a:off x="78" y="369"/>
              <a:ext cx="48" cy="1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37" name="Rectangle 269">
              <a:hlinkClick r:id="rId17" tooltip="Click Here To Expand Or Collapse - Auditor (61664620)"/>
            </p:cNvPr>
            <p:cNvSpPr>
              <a:spLocks noChangeAspect="1" noChangeArrowheads="1"/>
            </p:cNvSpPr>
            <p:nvPr/>
          </p:nvSpPr>
          <p:spPr bwMode="auto">
            <a:xfrm>
              <a:off x="78" y="403"/>
              <a:ext cx="13" cy="1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38" name="Rectangle 270">
              <a:hlinkClick r:id="rId17" tooltip="Click Here To Expand Or Collapse - Auditor (61664620)"/>
            </p:cNvPr>
            <p:cNvSpPr>
              <a:spLocks noChangeAspect="1" noChangeArrowheads="1"/>
            </p:cNvSpPr>
            <p:nvPr/>
          </p:nvSpPr>
          <p:spPr bwMode="auto">
            <a:xfrm>
              <a:off x="91" y="405"/>
              <a:ext cx="46" cy="1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39" name="Rectangle 271">
              <a:hlinkClick r:id="rId17" tooltip="Click Here To View Map - Auditor (61664620)"/>
            </p:cNvPr>
            <p:cNvSpPr>
              <a:spLocks noChangeAspect="1" noChangeArrowheads="1"/>
            </p:cNvSpPr>
            <p:nvPr/>
          </p:nvSpPr>
          <p:spPr bwMode="auto">
            <a:xfrm>
              <a:off x="246" y="403"/>
              <a:ext cx="72" cy="1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40" name="Rectangle 272">
              <a:hlinkClick r:id="rId27" tooltip="Click Here To Save Jobs - Auditor (61664620)"/>
            </p:cNvPr>
            <p:cNvSpPr>
              <a:spLocks noChangeAspect="1" noChangeArrowheads="1"/>
            </p:cNvSpPr>
            <p:nvPr/>
          </p:nvSpPr>
          <p:spPr bwMode="auto">
            <a:xfrm>
              <a:off x="526" y="404"/>
              <a:ext cx="51" cy="1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41" name="Rectangle 273">
              <a:hlinkClick r:id="rId28" tooltip="Click here to More Like This Jobs - Auditor (61664620)"/>
            </p:cNvPr>
            <p:cNvSpPr>
              <a:spLocks noChangeAspect="1" noChangeArrowheads="1"/>
            </p:cNvSpPr>
            <p:nvPr/>
          </p:nvSpPr>
          <p:spPr bwMode="auto">
            <a:xfrm>
              <a:off x="598" y="404"/>
              <a:ext cx="76" cy="1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42" name="Rectangle 274">
              <a:hlinkClick r:id="rId29"/>
            </p:cNvPr>
            <p:cNvSpPr>
              <a:spLocks noChangeAspect="1" noChangeArrowheads="1"/>
            </p:cNvSpPr>
            <p:nvPr/>
          </p:nvSpPr>
          <p:spPr bwMode="auto">
            <a:xfrm>
              <a:off x="78" y="425"/>
              <a:ext cx="48" cy="1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43" name="Rectangle 275">
              <a:hlinkClick r:id="rId17" tooltip="Click Here To Expand Or Collapse - Auditor (58718298)"/>
            </p:cNvPr>
            <p:cNvSpPr>
              <a:spLocks noChangeAspect="1" noChangeArrowheads="1"/>
            </p:cNvSpPr>
            <p:nvPr/>
          </p:nvSpPr>
          <p:spPr bwMode="auto">
            <a:xfrm>
              <a:off x="78" y="459"/>
              <a:ext cx="13" cy="1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44" name="Rectangle 276">
              <a:hlinkClick r:id="rId17" tooltip="Click Here To Expand Or Collapse - Auditor (58718298)"/>
            </p:cNvPr>
            <p:cNvSpPr>
              <a:spLocks noChangeAspect="1" noChangeArrowheads="1"/>
            </p:cNvSpPr>
            <p:nvPr/>
          </p:nvSpPr>
          <p:spPr bwMode="auto">
            <a:xfrm>
              <a:off x="91" y="461"/>
              <a:ext cx="46" cy="1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45" name="Rectangle 277">
              <a:hlinkClick r:id="rId17" tooltip="Click Here To View Map - Auditor (58718298)"/>
            </p:cNvPr>
            <p:cNvSpPr>
              <a:spLocks noChangeAspect="1" noChangeArrowheads="1"/>
            </p:cNvSpPr>
            <p:nvPr/>
          </p:nvSpPr>
          <p:spPr bwMode="auto">
            <a:xfrm>
              <a:off x="246" y="459"/>
              <a:ext cx="72" cy="1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46" name="Rectangle 278">
              <a:hlinkClick r:id="rId30" tooltip="Click Here To Save Jobs - Auditor (58718298)"/>
            </p:cNvPr>
            <p:cNvSpPr>
              <a:spLocks noChangeAspect="1" noChangeArrowheads="1"/>
            </p:cNvSpPr>
            <p:nvPr/>
          </p:nvSpPr>
          <p:spPr bwMode="auto">
            <a:xfrm>
              <a:off x="526" y="460"/>
              <a:ext cx="51" cy="1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47" name="Rectangle 279">
              <a:hlinkClick r:id="rId31" tooltip="Click here to More Like This Jobs - Auditor (58718298)"/>
            </p:cNvPr>
            <p:cNvSpPr>
              <a:spLocks noChangeAspect="1" noChangeArrowheads="1"/>
            </p:cNvSpPr>
            <p:nvPr/>
          </p:nvSpPr>
          <p:spPr bwMode="auto">
            <a:xfrm>
              <a:off x="598" y="460"/>
              <a:ext cx="76" cy="1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48" name="Rectangle 280">
              <a:hlinkClick r:id="rId32"/>
            </p:cNvPr>
            <p:cNvSpPr>
              <a:spLocks noChangeAspect="1" noChangeArrowheads="1"/>
            </p:cNvSpPr>
            <p:nvPr/>
          </p:nvSpPr>
          <p:spPr bwMode="auto">
            <a:xfrm>
              <a:off x="78" y="481"/>
              <a:ext cx="48" cy="1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49" name="Rectangle 281">
              <a:hlinkClick r:id="rId17" tooltip="Click Here To Expand Or Collapse - Auditor (61157534)"/>
            </p:cNvPr>
            <p:cNvSpPr>
              <a:spLocks noChangeAspect="1" noChangeArrowheads="1"/>
            </p:cNvSpPr>
            <p:nvPr/>
          </p:nvSpPr>
          <p:spPr bwMode="auto">
            <a:xfrm>
              <a:off x="78" y="515"/>
              <a:ext cx="13" cy="1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50" name="Rectangle 282">
              <a:hlinkClick r:id="rId17" tooltip="Click Here To Expand Or Collapse - Auditor (61157534)"/>
            </p:cNvPr>
            <p:cNvSpPr>
              <a:spLocks noChangeAspect="1" noChangeArrowheads="1"/>
            </p:cNvSpPr>
            <p:nvPr/>
          </p:nvSpPr>
          <p:spPr bwMode="auto">
            <a:xfrm>
              <a:off x="91" y="517"/>
              <a:ext cx="46" cy="1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51" name="Rectangle 283">
              <a:hlinkClick r:id="rId17" tooltip="Click Here To View Map - Auditor (61157534)"/>
            </p:cNvPr>
            <p:cNvSpPr>
              <a:spLocks noChangeAspect="1" noChangeArrowheads="1"/>
            </p:cNvSpPr>
            <p:nvPr/>
          </p:nvSpPr>
          <p:spPr bwMode="auto">
            <a:xfrm>
              <a:off x="246" y="515"/>
              <a:ext cx="72" cy="1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52" name="Rectangle 284">
              <a:hlinkClick r:id="rId33" tooltip="Click Here To Save Jobs - Auditor (61157534)"/>
            </p:cNvPr>
            <p:cNvSpPr>
              <a:spLocks noChangeAspect="1" noChangeArrowheads="1"/>
            </p:cNvSpPr>
            <p:nvPr/>
          </p:nvSpPr>
          <p:spPr bwMode="auto">
            <a:xfrm>
              <a:off x="526" y="516"/>
              <a:ext cx="51" cy="1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53" name="Rectangle 285">
              <a:hlinkClick r:id="rId34" tooltip="Click here to More Like This Jobs - Auditor (61157534)"/>
            </p:cNvPr>
            <p:cNvSpPr>
              <a:spLocks noChangeAspect="1" noChangeArrowheads="1"/>
            </p:cNvSpPr>
            <p:nvPr/>
          </p:nvSpPr>
          <p:spPr bwMode="auto">
            <a:xfrm>
              <a:off x="598" y="516"/>
              <a:ext cx="76" cy="1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54" name="Rectangle 286">
              <a:hlinkClick r:id="rId35"/>
            </p:cNvPr>
            <p:cNvSpPr>
              <a:spLocks noChangeAspect="1" noChangeArrowheads="1"/>
            </p:cNvSpPr>
            <p:nvPr/>
          </p:nvSpPr>
          <p:spPr bwMode="auto">
            <a:xfrm>
              <a:off x="78" y="537"/>
              <a:ext cx="48" cy="1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55" name="Rectangle 287">
              <a:hlinkClick r:id="rId17" tooltip="Click Here To Expand Or Collapse - Auditor (61289978)"/>
            </p:cNvPr>
            <p:cNvSpPr>
              <a:spLocks noChangeAspect="1" noChangeArrowheads="1"/>
            </p:cNvSpPr>
            <p:nvPr/>
          </p:nvSpPr>
          <p:spPr bwMode="auto">
            <a:xfrm>
              <a:off x="78" y="571"/>
              <a:ext cx="13" cy="1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56" name="Rectangle 288">
              <a:hlinkClick r:id="rId17" tooltip="Click Here To Expand Or Collapse - Auditor (61289978)"/>
            </p:cNvPr>
            <p:cNvSpPr>
              <a:spLocks noChangeAspect="1" noChangeArrowheads="1"/>
            </p:cNvSpPr>
            <p:nvPr/>
          </p:nvSpPr>
          <p:spPr bwMode="auto">
            <a:xfrm>
              <a:off x="91" y="573"/>
              <a:ext cx="46" cy="1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57" name="Rectangle 289">
              <a:hlinkClick r:id="rId17" tooltip="Click Here To View Map - Auditor (61289978)"/>
            </p:cNvPr>
            <p:cNvSpPr>
              <a:spLocks noChangeAspect="1" noChangeArrowheads="1"/>
            </p:cNvSpPr>
            <p:nvPr/>
          </p:nvSpPr>
          <p:spPr bwMode="auto">
            <a:xfrm>
              <a:off x="246" y="571"/>
              <a:ext cx="72" cy="1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58" name="Rectangle 290">
              <a:hlinkClick r:id="rId36" tooltip="Click Here To Save Jobs - Auditor (61289978)"/>
            </p:cNvPr>
            <p:cNvSpPr>
              <a:spLocks noChangeAspect="1" noChangeArrowheads="1"/>
            </p:cNvSpPr>
            <p:nvPr/>
          </p:nvSpPr>
          <p:spPr bwMode="auto">
            <a:xfrm>
              <a:off x="526" y="572"/>
              <a:ext cx="51" cy="1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59" name="Rectangle 291">
              <a:hlinkClick r:id="rId37" tooltip="Click here to More Like This Jobs - Auditor (61289978)"/>
            </p:cNvPr>
            <p:cNvSpPr>
              <a:spLocks noChangeAspect="1" noChangeArrowheads="1"/>
            </p:cNvSpPr>
            <p:nvPr/>
          </p:nvSpPr>
          <p:spPr bwMode="auto">
            <a:xfrm>
              <a:off x="598" y="572"/>
              <a:ext cx="76" cy="1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60" name="Rectangle 292">
              <a:hlinkClick r:id="rId38"/>
            </p:cNvPr>
            <p:cNvSpPr>
              <a:spLocks noChangeAspect="1" noChangeArrowheads="1"/>
            </p:cNvSpPr>
            <p:nvPr/>
          </p:nvSpPr>
          <p:spPr bwMode="auto">
            <a:xfrm>
              <a:off x="78" y="593"/>
              <a:ext cx="48" cy="1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61" name="Rectangle 293">
              <a:hlinkClick r:id="rId17" tooltip="Click Here To Expand Or Collapse - Auditor (58986629)"/>
            </p:cNvPr>
            <p:cNvSpPr>
              <a:spLocks noChangeAspect="1" noChangeArrowheads="1"/>
            </p:cNvSpPr>
            <p:nvPr/>
          </p:nvSpPr>
          <p:spPr bwMode="auto">
            <a:xfrm>
              <a:off x="78" y="627"/>
              <a:ext cx="13" cy="1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sp>
          <p:nvSpPr>
            <p:cNvPr id="109862" name="Rectangle 294">
              <a:hlinkClick r:id="rId17" tooltip="Click Here To View Map - Auditor (58986629)"/>
            </p:cNvPr>
            <p:cNvSpPr>
              <a:spLocks noChangeAspect="1" noChangeArrowheads="1"/>
            </p:cNvSpPr>
            <p:nvPr/>
          </p:nvSpPr>
          <p:spPr bwMode="auto">
            <a:xfrm>
              <a:off x="246" y="627"/>
              <a:ext cx="72" cy="13"/>
            </a:xfrm>
            <a:prstGeom prst="rect">
              <a:avLst/>
            </a:prstGeom>
            <a:solidFill>
              <a:srgbClr val="FFFFFF">
                <a:alpha val="0"/>
              </a:srgbClr>
            </a:solidFill>
            <a:ln w="9525">
              <a:noFill/>
              <a:miter lim="800000"/>
              <a:headEnd/>
              <a:tailEnd/>
            </a:ln>
          </p:spPr>
          <p:txBody>
            <a:bodyPr/>
            <a:lstStyle/>
            <a:p>
              <a:pPr eaLnBrk="0" hangingPunct="0">
                <a:defRPr/>
              </a:pPr>
              <a:endParaRPr lang="en-US" dirty="0">
                <a:latin typeface="Arial" pitchFamily="34" charset="0"/>
                <a:ea typeface="ＭＳ Ｐゴシック" pitchFamily="84" charset="-128"/>
              </a:endParaRPr>
            </a:p>
          </p:txBody>
        </p:sp>
      </p:grpSp>
      <p:sp>
        <p:nvSpPr>
          <p:cNvPr id="16391" name="TextBox 63"/>
          <p:cNvSpPr txBox="1">
            <a:spLocks noChangeArrowheads="1"/>
          </p:cNvSpPr>
          <p:nvPr/>
        </p:nvSpPr>
        <p:spPr bwMode="auto">
          <a:xfrm>
            <a:off x="228600" y="1143000"/>
            <a:ext cx="8610600" cy="1077218"/>
          </a:xfrm>
          <a:prstGeom prst="rect">
            <a:avLst/>
          </a:prstGeom>
          <a:noFill/>
          <a:ln w="9525">
            <a:noFill/>
            <a:miter lim="800000"/>
            <a:headEnd/>
            <a:tailEnd/>
          </a:ln>
        </p:spPr>
        <p:txBody>
          <a:bodyPr wrap="square">
            <a:spAutoFit/>
          </a:bodyPr>
          <a:lstStyle/>
          <a:p>
            <a:r>
              <a:rPr lang="en-US" sz="1600" dirty="0"/>
              <a:t>The </a:t>
            </a:r>
            <a:r>
              <a:rPr lang="en-US" sz="1600" i="1" dirty="0"/>
              <a:t>Current Search </a:t>
            </a:r>
            <a:r>
              <a:rPr lang="en-US" sz="1600" dirty="0"/>
              <a:t>menu located on the right side of the screen tracks your current search and provides filters that allow you to further refine your search results.  You can remove and add filters to expand or narrow your search.  To open the job announcement, click on </a:t>
            </a:r>
            <a:r>
              <a:rPr lang="en-US" sz="1600" dirty="0" smtClean="0"/>
              <a:t>the blue link of the job </a:t>
            </a:r>
            <a:r>
              <a:rPr lang="en-US" sz="1600" dirty="0"/>
              <a:t>title.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17411"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41AAD64F-5322-4CD7-BA01-6144CD6322E9}" type="slidenum">
              <a:rPr lang="en-US" sz="1000">
                <a:solidFill>
                  <a:schemeClr val="bg1"/>
                </a:solidFill>
              </a:rPr>
              <a:pPr algn="r" eaLnBrk="0" hangingPunct="0"/>
              <a:t>9</a:t>
            </a:fld>
            <a:endParaRPr lang="en-US" sz="1000" dirty="0"/>
          </a:p>
        </p:txBody>
      </p:sp>
      <p:sp>
        <p:nvSpPr>
          <p:cNvPr id="9220" name="Rectangle 5"/>
          <p:cNvSpPr>
            <a:spLocks noGrp="1" noChangeArrowheads="1"/>
          </p:cNvSpPr>
          <p:nvPr>
            <p:ph type="title"/>
          </p:nvPr>
        </p:nvSpPr>
        <p:spPr>
          <a:xfrm>
            <a:off x="457200" y="274638"/>
            <a:ext cx="8229600" cy="792162"/>
          </a:xfrm>
        </p:spPr>
        <p:txBody>
          <a:bodyPr anchor="t"/>
          <a:lstStyle/>
          <a:p>
            <a:pPr eaLnBrk="1" fontAlgn="auto" hangingPunct="1">
              <a:spcAft>
                <a:spcPts val="0"/>
              </a:spcAft>
              <a:defRPr/>
            </a:pPr>
            <a:r>
              <a:rPr lang="en-US" sz="3200" dirty="0" smtClean="0"/>
              <a:t>Job Announcement – Apply Online</a:t>
            </a:r>
          </a:p>
        </p:txBody>
      </p:sp>
      <p:sp>
        <p:nvSpPr>
          <p:cNvPr id="17413"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dirty="0">
                <a:solidFill>
                  <a:schemeClr val="bg1"/>
                </a:solidFill>
              </a:rPr>
              <a:t>Application Process  • </a:t>
            </a:r>
            <a:r>
              <a:rPr lang="en-US" sz="1100" dirty="0" smtClean="0">
                <a:solidFill>
                  <a:schemeClr val="bg1"/>
                </a:solidFill>
              </a:rPr>
              <a:t>August </a:t>
            </a:r>
            <a:r>
              <a:rPr lang="en-US" sz="1100" dirty="0" smtClean="0">
                <a:solidFill>
                  <a:schemeClr val="bg1"/>
                </a:solidFill>
              </a:rPr>
              <a:t>2012</a:t>
            </a:r>
            <a:endParaRPr lang="en-US" sz="1100" dirty="0">
              <a:solidFill>
                <a:schemeClr val="bg1"/>
              </a:solidFill>
            </a:endParaRPr>
          </a:p>
        </p:txBody>
      </p:sp>
      <p:sp>
        <p:nvSpPr>
          <p:cNvPr id="17414" name="TextBox 28"/>
          <p:cNvSpPr txBox="1">
            <a:spLocks noChangeArrowheads="1"/>
          </p:cNvSpPr>
          <p:nvPr/>
        </p:nvSpPr>
        <p:spPr bwMode="auto">
          <a:xfrm>
            <a:off x="228600" y="1295400"/>
            <a:ext cx="8534400" cy="584200"/>
          </a:xfrm>
          <a:prstGeom prst="rect">
            <a:avLst/>
          </a:prstGeom>
          <a:noFill/>
          <a:ln w="9525">
            <a:noFill/>
            <a:miter lim="800000"/>
            <a:headEnd/>
            <a:tailEnd/>
          </a:ln>
        </p:spPr>
        <p:txBody>
          <a:bodyPr>
            <a:spAutoFit/>
          </a:bodyPr>
          <a:lstStyle/>
          <a:p>
            <a:r>
              <a:rPr lang="en-US" sz="1600" dirty="0"/>
              <a:t>Once you’ve located a job you are interested in, reviewed the job announcement and the How to Apply instructions, click the Apply Online button.</a:t>
            </a:r>
          </a:p>
        </p:txBody>
      </p:sp>
      <p:pic>
        <p:nvPicPr>
          <p:cNvPr id="17415" name="Picture 24"/>
          <p:cNvPicPr>
            <a:picLocks noChangeAspect="1" noChangeArrowheads="1"/>
          </p:cNvPicPr>
          <p:nvPr/>
        </p:nvPicPr>
        <p:blipFill>
          <a:blip r:embed="rId4" cstate="print"/>
          <a:srcRect/>
          <a:stretch>
            <a:fillRect/>
          </a:stretch>
        </p:blipFill>
        <p:spPr bwMode="auto">
          <a:xfrm>
            <a:off x="1828800" y="1981200"/>
            <a:ext cx="5392738" cy="4297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Flow</Template>
  <TotalTime>3069</TotalTime>
  <Words>1855</Words>
  <Application>Microsoft Office PowerPoint</Application>
  <PresentationFormat>On-screen Show (4:3)</PresentationFormat>
  <Paragraphs>212</Paragraphs>
  <Slides>26</Slides>
  <Notes>23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Concourse</vt:lpstr>
      <vt:lpstr>Slide 1</vt:lpstr>
      <vt:lpstr>USAJOBS &amp; APPLICATION MANAGER OVERVIEW</vt:lpstr>
      <vt:lpstr>Introduction to USAJOBS</vt:lpstr>
      <vt:lpstr>USAJOBS Main Page</vt:lpstr>
      <vt:lpstr>Create an Account</vt:lpstr>
      <vt:lpstr>USAJOBS – My Account Area</vt:lpstr>
      <vt:lpstr>Search Jobs</vt:lpstr>
      <vt:lpstr>Job Search Results</vt:lpstr>
      <vt:lpstr>Job Announcement – Apply Online</vt:lpstr>
      <vt:lpstr>Select Resume and Attachment(s) </vt:lpstr>
      <vt:lpstr>Transition to USA Staffing® - Application Manager</vt:lpstr>
      <vt:lpstr>Application Manager</vt:lpstr>
      <vt:lpstr>Application Manager</vt:lpstr>
      <vt:lpstr>Create an Application Manager Account</vt:lpstr>
      <vt:lpstr>Application Manager</vt:lpstr>
      <vt:lpstr>Biographic Data – Eligibility Information</vt:lpstr>
      <vt:lpstr>Assessment Questionnaire</vt:lpstr>
      <vt:lpstr>ReUse Documents</vt:lpstr>
      <vt:lpstr>Upload Documents</vt:lpstr>
      <vt:lpstr>Submit My Answers</vt:lpstr>
      <vt:lpstr>Confirmation Message</vt:lpstr>
      <vt:lpstr>USAJOBS – Application Status</vt:lpstr>
      <vt:lpstr>Details Page</vt:lpstr>
      <vt:lpstr>Remember…</vt:lpstr>
      <vt:lpstr>Helpful Information</vt:lpstr>
      <vt:lpstr>Human Resources Office Contact Information</vt:lpstr>
    </vt:vector>
  </TitlesOfParts>
  <Company>OmniStudio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OmniStudio</dc:creator>
  <cp:lastModifiedBy>Mitchem, Cristina M SGT MIL US NG AR ARNG</cp:lastModifiedBy>
  <cp:revision>408</cp:revision>
  <dcterms:created xsi:type="dcterms:W3CDTF">2009-11-10T14:47:32Z</dcterms:created>
  <dcterms:modified xsi:type="dcterms:W3CDTF">2012-08-07T14:52:30Z</dcterms:modified>
</cp:coreProperties>
</file>